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3" r:id="rId43"/>
    <p:sldId id="297" r:id="rId44"/>
    <p:sldId id="298" r:id="rId45"/>
    <p:sldId id="300" r:id="rId46"/>
    <p:sldId id="301" r:id="rId47"/>
    <p:sldId id="302" r:id="rId4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40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6784" y="34290"/>
            <a:ext cx="4710430" cy="513080"/>
          </a:xfrm>
          <a:prstGeom prst="rect">
            <a:avLst/>
          </a:prstGeom>
        </p:spPr>
        <p:txBody>
          <a:bodyPr wrap="square" lIns="0" tIns="0" rIns="0" bIns="0">
            <a:spAutoFit/>
          </a:bodyPr>
          <a:lstStyle>
            <a:lvl1pPr>
              <a:defRPr sz="3200" b="1" i="0">
                <a:solidFill>
                  <a:srgbClr val="CCAE09"/>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CAE0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1" i="0">
                <a:solidFill>
                  <a:srgbClr val="CCAE0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CAE09"/>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CAE0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9144000" y="0"/>
                </a:moveTo>
                <a:lnTo>
                  <a:pt x="0" y="0"/>
                </a:lnTo>
                <a:lnTo>
                  <a:pt x="0" y="6858000"/>
                </a:lnTo>
                <a:lnTo>
                  <a:pt x="4572000" y="6858000"/>
                </a:lnTo>
                <a:lnTo>
                  <a:pt x="9144000" y="6858000"/>
                </a:lnTo>
                <a:lnTo>
                  <a:pt x="9144000" y="0"/>
                </a:lnTo>
                <a:close/>
              </a:path>
            </a:pathLst>
          </a:custGeom>
          <a:solidFill>
            <a:srgbClr val="3A3A3A"/>
          </a:solidFill>
        </p:spPr>
        <p:txBody>
          <a:bodyPr wrap="square" lIns="0" tIns="0" rIns="0" bIns="0" rtlCol="0"/>
          <a:lstStyle/>
          <a:p>
            <a:endParaRPr/>
          </a:p>
        </p:txBody>
      </p:sp>
      <p:sp>
        <p:nvSpPr>
          <p:cNvPr id="17" name="bg object 17"/>
          <p:cNvSpPr/>
          <p:nvPr/>
        </p:nvSpPr>
        <p:spPr>
          <a:xfrm>
            <a:off x="0" y="4751070"/>
            <a:ext cx="9144000" cy="2106930"/>
          </a:xfrm>
          <a:custGeom>
            <a:avLst/>
            <a:gdLst/>
            <a:ahLst/>
            <a:cxnLst/>
            <a:rect l="l" t="t" r="r" b="b"/>
            <a:pathLst>
              <a:path w="9144000" h="2106929">
                <a:moveTo>
                  <a:pt x="0" y="1692909"/>
                </a:moveTo>
                <a:lnTo>
                  <a:pt x="0" y="2106929"/>
                </a:lnTo>
                <a:lnTo>
                  <a:pt x="9144000" y="2106929"/>
                </a:lnTo>
                <a:lnTo>
                  <a:pt x="9144000" y="1751329"/>
                </a:lnTo>
                <a:lnTo>
                  <a:pt x="2368550" y="1751329"/>
                </a:lnTo>
                <a:lnTo>
                  <a:pt x="0" y="1692909"/>
                </a:lnTo>
                <a:close/>
              </a:path>
              <a:path w="9144000" h="2106929">
                <a:moveTo>
                  <a:pt x="9144000" y="0"/>
                </a:moveTo>
                <a:lnTo>
                  <a:pt x="7739380" y="628649"/>
                </a:lnTo>
                <a:lnTo>
                  <a:pt x="6516370" y="1089659"/>
                </a:lnTo>
                <a:lnTo>
                  <a:pt x="5420360" y="1410969"/>
                </a:lnTo>
                <a:lnTo>
                  <a:pt x="4399280" y="1612899"/>
                </a:lnTo>
                <a:lnTo>
                  <a:pt x="3399790" y="1718309"/>
                </a:lnTo>
                <a:lnTo>
                  <a:pt x="2368550" y="1751329"/>
                </a:lnTo>
                <a:lnTo>
                  <a:pt x="9144000" y="1751329"/>
                </a:lnTo>
                <a:lnTo>
                  <a:pt x="9144000" y="0"/>
                </a:lnTo>
                <a:close/>
              </a:path>
            </a:pathLst>
          </a:custGeom>
          <a:solidFill>
            <a:srgbClr val="7B7B7B">
              <a:alpha val="44999"/>
            </a:srgbClr>
          </a:solidFill>
        </p:spPr>
        <p:txBody>
          <a:bodyPr wrap="square" lIns="0" tIns="0" rIns="0" bIns="0" rtlCol="0"/>
          <a:lstStyle/>
          <a:p>
            <a:endParaRPr/>
          </a:p>
        </p:txBody>
      </p:sp>
      <p:sp>
        <p:nvSpPr>
          <p:cNvPr id="18" name="bg object 18"/>
          <p:cNvSpPr/>
          <p:nvPr/>
        </p:nvSpPr>
        <p:spPr>
          <a:xfrm>
            <a:off x="7315200" y="0"/>
            <a:ext cx="1828800" cy="6858000"/>
          </a:xfrm>
          <a:custGeom>
            <a:avLst/>
            <a:gdLst/>
            <a:ahLst/>
            <a:cxnLst/>
            <a:rect l="l" t="t" r="r" b="b"/>
            <a:pathLst>
              <a:path w="1828800" h="6858000">
                <a:moveTo>
                  <a:pt x="0" y="0"/>
                </a:moveTo>
                <a:lnTo>
                  <a:pt x="341629" y="516889"/>
                </a:lnTo>
                <a:lnTo>
                  <a:pt x="622300" y="1033779"/>
                </a:lnTo>
                <a:lnTo>
                  <a:pt x="845820" y="1550670"/>
                </a:lnTo>
                <a:lnTo>
                  <a:pt x="1016000" y="2062479"/>
                </a:lnTo>
                <a:lnTo>
                  <a:pt x="1135379" y="2566670"/>
                </a:lnTo>
                <a:lnTo>
                  <a:pt x="1209040" y="3061970"/>
                </a:lnTo>
                <a:lnTo>
                  <a:pt x="1239520" y="3543300"/>
                </a:lnTo>
                <a:lnTo>
                  <a:pt x="1231900" y="4010660"/>
                </a:lnTo>
                <a:lnTo>
                  <a:pt x="1188720" y="4458970"/>
                </a:lnTo>
                <a:lnTo>
                  <a:pt x="1112520" y="4885690"/>
                </a:lnTo>
                <a:lnTo>
                  <a:pt x="1009650" y="5289550"/>
                </a:lnTo>
                <a:lnTo>
                  <a:pt x="881379" y="5666740"/>
                </a:lnTo>
                <a:lnTo>
                  <a:pt x="731520" y="6014720"/>
                </a:lnTo>
                <a:lnTo>
                  <a:pt x="565150" y="6330950"/>
                </a:lnTo>
                <a:lnTo>
                  <a:pt x="384809" y="6611620"/>
                </a:lnTo>
                <a:lnTo>
                  <a:pt x="194309" y="6855459"/>
                </a:lnTo>
                <a:lnTo>
                  <a:pt x="1828800" y="6858000"/>
                </a:lnTo>
                <a:lnTo>
                  <a:pt x="1828800" y="13970"/>
                </a:lnTo>
                <a:lnTo>
                  <a:pt x="0" y="0"/>
                </a:lnTo>
                <a:close/>
              </a:path>
            </a:pathLst>
          </a:custGeom>
          <a:solidFill>
            <a:srgbClr val="585858">
              <a:alpha val="39999"/>
            </a:srgbClr>
          </a:solidFill>
        </p:spPr>
        <p:txBody>
          <a:bodyPr wrap="square" lIns="0" tIns="0" rIns="0" bIns="0" rtlCol="0"/>
          <a:lstStyle/>
          <a:p>
            <a:endParaRPr/>
          </a:p>
        </p:txBody>
      </p:sp>
      <p:sp>
        <p:nvSpPr>
          <p:cNvPr id="2" name="Holder 2"/>
          <p:cNvSpPr>
            <a:spLocks noGrp="1"/>
          </p:cNvSpPr>
          <p:nvPr>
            <p:ph type="title"/>
          </p:nvPr>
        </p:nvSpPr>
        <p:spPr>
          <a:xfrm>
            <a:off x="3258820" y="34290"/>
            <a:ext cx="2967354" cy="513080"/>
          </a:xfrm>
          <a:prstGeom prst="rect">
            <a:avLst/>
          </a:prstGeom>
        </p:spPr>
        <p:txBody>
          <a:bodyPr wrap="square" lIns="0" tIns="0" rIns="0" bIns="0">
            <a:spAutoFit/>
          </a:bodyPr>
          <a:lstStyle>
            <a:lvl1pPr>
              <a:defRPr sz="3200" b="1" i="0">
                <a:solidFill>
                  <a:srgbClr val="CCAE09"/>
                </a:solidFill>
                <a:latin typeface="Arial"/>
                <a:cs typeface="Arial"/>
              </a:defRPr>
            </a:lvl1pPr>
          </a:lstStyle>
          <a:p>
            <a:endParaRPr/>
          </a:p>
        </p:txBody>
      </p:sp>
      <p:sp>
        <p:nvSpPr>
          <p:cNvPr id="3" name="Holder 3"/>
          <p:cNvSpPr>
            <a:spLocks noGrp="1"/>
          </p:cNvSpPr>
          <p:nvPr>
            <p:ph type="body" idx="1"/>
          </p:nvPr>
        </p:nvSpPr>
        <p:spPr>
          <a:xfrm>
            <a:off x="728980" y="2249170"/>
            <a:ext cx="7686039" cy="2602229"/>
          </a:xfrm>
          <a:prstGeom prst="rect">
            <a:avLst/>
          </a:prstGeom>
        </p:spPr>
        <p:txBody>
          <a:bodyPr wrap="square" lIns="0" tIns="0" rIns="0" bIns="0">
            <a:spAutoFit/>
          </a:bodyPr>
          <a:lstStyle>
            <a:lvl1pPr>
              <a:defRPr sz="2800" b="1" i="0">
                <a:solidFill>
                  <a:srgbClr val="CCAE09"/>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5.xml"/><Relationship Id="rId5" Type="http://schemas.openxmlformats.org/officeDocument/2006/relationships/image" Target="../media/image45.jpg"/><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5479" y="186690"/>
            <a:ext cx="2425065" cy="756920"/>
          </a:xfrm>
          <a:prstGeom prst="rect">
            <a:avLst/>
          </a:prstGeom>
        </p:spPr>
        <p:txBody>
          <a:bodyPr vert="horz" wrap="square" lIns="0" tIns="12700" rIns="0" bIns="0" rtlCol="0">
            <a:spAutoFit/>
          </a:bodyPr>
          <a:lstStyle/>
          <a:p>
            <a:pPr marL="12700">
              <a:lnSpc>
                <a:spcPct val="100000"/>
              </a:lnSpc>
              <a:spcBef>
                <a:spcPts val="100"/>
              </a:spcBef>
            </a:pPr>
            <a:r>
              <a:rPr sz="4800" spc="-10" dirty="0"/>
              <a:t>The</a:t>
            </a:r>
            <a:r>
              <a:rPr sz="4800" spc="-105" dirty="0"/>
              <a:t> </a:t>
            </a:r>
            <a:r>
              <a:rPr sz="4800" spc="-5" dirty="0"/>
              <a:t>Sun</a:t>
            </a:r>
            <a:endParaRPr sz="4800"/>
          </a:p>
        </p:txBody>
      </p:sp>
      <p:pic>
        <p:nvPicPr>
          <p:cNvPr id="3" name="object 3"/>
          <p:cNvPicPr/>
          <p:nvPr/>
        </p:nvPicPr>
        <p:blipFill>
          <a:blip r:embed="rId2" cstate="print"/>
          <a:stretch>
            <a:fillRect/>
          </a:stretch>
        </p:blipFill>
        <p:spPr>
          <a:xfrm>
            <a:off x="2066289" y="1371600"/>
            <a:ext cx="5323840" cy="5486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270" y="0"/>
            <a:ext cx="7084059" cy="1464945"/>
          </a:xfrm>
          <a:prstGeom prst="rect">
            <a:avLst/>
          </a:prstGeom>
        </p:spPr>
        <p:txBody>
          <a:bodyPr vert="horz" wrap="square" lIns="0" tIns="41910" rIns="0" bIns="0" rtlCol="0">
            <a:spAutoFit/>
          </a:bodyPr>
          <a:lstStyle/>
          <a:p>
            <a:pPr marL="12700" marR="5080" indent="2357120">
              <a:lnSpc>
                <a:spcPct val="104700"/>
              </a:lnSpc>
              <a:spcBef>
                <a:spcPts val="330"/>
              </a:spcBef>
            </a:pPr>
            <a:r>
              <a:rPr dirty="0"/>
              <a:t>The Heart</a:t>
            </a:r>
            <a:r>
              <a:rPr spc="5" dirty="0"/>
              <a:t> </a:t>
            </a:r>
            <a:r>
              <a:rPr spc="-5" dirty="0"/>
              <a:t>of</a:t>
            </a:r>
            <a:r>
              <a:rPr spc="10" dirty="0"/>
              <a:t> </a:t>
            </a:r>
            <a:r>
              <a:rPr spc="-5" dirty="0"/>
              <a:t>the</a:t>
            </a:r>
            <a:r>
              <a:rPr spc="10" dirty="0"/>
              <a:t> </a:t>
            </a:r>
            <a:r>
              <a:rPr dirty="0"/>
              <a:t>Sun </a:t>
            </a:r>
            <a:r>
              <a:rPr spc="5" dirty="0"/>
              <a:t> </a:t>
            </a:r>
            <a:r>
              <a:rPr sz="2800" spc="-5" dirty="0"/>
              <a:t>This</a:t>
            </a:r>
            <a:r>
              <a:rPr sz="2800" dirty="0"/>
              <a:t> is</a:t>
            </a:r>
            <a:r>
              <a:rPr sz="2800" spc="5" dirty="0"/>
              <a:t> </a:t>
            </a:r>
            <a:r>
              <a:rPr sz="2800" spc="-5" dirty="0"/>
              <a:t>the</a:t>
            </a:r>
            <a:r>
              <a:rPr sz="2800" spc="5" dirty="0"/>
              <a:t> </a:t>
            </a:r>
            <a:r>
              <a:rPr sz="2800" spc="-5" dirty="0"/>
              <a:t>first</a:t>
            </a:r>
            <a:r>
              <a:rPr sz="2800" spc="10" dirty="0"/>
              <a:t> </a:t>
            </a:r>
            <a:r>
              <a:rPr sz="2800" dirty="0"/>
              <a:t>step</a:t>
            </a:r>
            <a:r>
              <a:rPr sz="2800" spc="-15" dirty="0"/>
              <a:t> </a:t>
            </a:r>
            <a:r>
              <a:rPr sz="2800" dirty="0"/>
              <a:t>in</a:t>
            </a:r>
            <a:r>
              <a:rPr sz="2800" spc="-10" dirty="0"/>
              <a:t> </a:t>
            </a:r>
            <a:r>
              <a:rPr sz="2800" dirty="0"/>
              <a:t>a </a:t>
            </a:r>
            <a:r>
              <a:rPr sz="2800" spc="-5" dirty="0">
                <a:solidFill>
                  <a:srgbClr val="FFFFFF"/>
                </a:solidFill>
              </a:rPr>
              <a:t>three-step</a:t>
            </a:r>
            <a:r>
              <a:rPr sz="2800" dirty="0">
                <a:solidFill>
                  <a:srgbClr val="FFFFFF"/>
                </a:solidFill>
              </a:rPr>
              <a:t> </a:t>
            </a:r>
            <a:r>
              <a:rPr sz="2800" spc="-5" dirty="0">
                <a:solidFill>
                  <a:srgbClr val="FFFFFF"/>
                </a:solidFill>
              </a:rPr>
              <a:t>fusion </a:t>
            </a:r>
            <a:r>
              <a:rPr sz="2800" spc="-765" dirty="0">
                <a:solidFill>
                  <a:srgbClr val="FFFFFF"/>
                </a:solidFill>
              </a:rPr>
              <a:t> </a:t>
            </a:r>
            <a:r>
              <a:rPr sz="2800" spc="-5" dirty="0">
                <a:solidFill>
                  <a:srgbClr val="FFFFFF"/>
                </a:solidFill>
              </a:rPr>
              <a:t>process</a:t>
            </a:r>
            <a:r>
              <a:rPr sz="2800" dirty="0">
                <a:solidFill>
                  <a:srgbClr val="FFFFFF"/>
                </a:solidFill>
              </a:rPr>
              <a:t> </a:t>
            </a:r>
            <a:r>
              <a:rPr sz="2800" spc="-5" dirty="0"/>
              <a:t>that</a:t>
            </a:r>
            <a:r>
              <a:rPr sz="2800" spc="10" dirty="0"/>
              <a:t> </a:t>
            </a:r>
            <a:r>
              <a:rPr sz="2800" spc="-10" dirty="0"/>
              <a:t>powers</a:t>
            </a:r>
            <a:r>
              <a:rPr sz="2800" dirty="0"/>
              <a:t> </a:t>
            </a:r>
            <a:r>
              <a:rPr sz="2800" spc="-5" dirty="0"/>
              <a:t>most</a:t>
            </a:r>
            <a:r>
              <a:rPr sz="2800" dirty="0"/>
              <a:t> stars.</a:t>
            </a:r>
            <a:endParaRPr sz="2800"/>
          </a:p>
        </p:txBody>
      </p:sp>
      <p:pic>
        <p:nvPicPr>
          <p:cNvPr id="3" name="object 3"/>
          <p:cNvPicPr/>
          <p:nvPr/>
        </p:nvPicPr>
        <p:blipFill>
          <a:blip r:embed="rId2" cstate="print"/>
          <a:stretch>
            <a:fillRect/>
          </a:stretch>
        </p:blipFill>
        <p:spPr>
          <a:xfrm>
            <a:off x="457200" y="1517650"/>
            <a:ext cx="8201659" cy="5340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1676400"/>
            <a:ext cx="6468109" cy="495300"/>
          </a:xfrm>
          <a:prstGeom prst="rect">
            <a:avLst/>
          </a:prstGeom>
        </p:spPr>
      </p:pic>
      <p:sp>
        <p:nvSpPr>
          <p:cNvPr id="3" name="object 3"/>
          <p:cNvSpPr txBox="1">
            <a:spLocks noGrp="1"/>
          </p:cNvSpPr>
          <p:nvPr>
            <p:ph type="body" idx="1"/>
          </p:nvPr>
        </p:nvSpPr>
        <p:spPr>
          <a:prstGeom prst="rect">
            <a:avLst/>
          </a:prstGeom>
        </p:spPr>
        <p:txBody>
          <a:bodyPr vert="horz" wrap="square" lIns="0" tIns="234950" rIns="0" bIns="0" rtlCol="0">
            <a:spAutoFit/>
          </a:bodyPr>
          <a:lstStyle/>
          <a:p>
            <a:pPr marL="198755">
              <a:lnSpc>
                <a:spcPct val="100000"/>
              </a:lnSpc>
              <a:spcBef>
                <a:spcPts val="1850"/>
              </a:spcBef>
            </a:pPr>
            <a:r>
              <a:rPr spc="-5" dirty="0"/>
              <a:t>The</a:t>
            </a:r>
            <a:r>
              <a:rPr spc="-15" dirty="0"/>
              <a:t> </a:t>
            </a:r>
            <a:r>
              <a:rPr spc="-5" dirty="0">
                <a:solidFill>
                  <a:srgbClr val="FFFFFF"/>
                </a:solidFill>
              </a:rPr>
              <a:t>helium</a:t>
            </a:r>
            <a:r>
              <a:rPr spc="-20" dirty="0">
                <a:solidFill>
                  <a:srgbClr val="FFFFFF"/>
                </a:solidFill>
              </a:rPr>
              <a:t> </a:t>
            </a:r>
            <a:r>
              <a:rPr dirty="0"/>
              <a:t>stays</a:t>
            </a:r>
            <a:r>
              <a:rPr spc="-5" dirty="0"/>
              <a:t> </a:t>
            </a:r>
            <a:r>
              <a:rPr dirty="0"/>
              <a:t>in</a:t>
            </a:r>
            <a:r>
              <a:rPr spc="-20" dirty="0"/>
              <a:t> </a:t>
            </a:r>
            <a:r>
              <a:rPr spc="-5" dirty="0"/>
              <a:t>the core;</a:t>
            </a:r>
          </a:p>
          <a:p>
            <a:pPr marL="198755" marR="5080">
              <a:lnSpc>
                <a:spcPct val="100000"/>
              </a:lnSpc>
              <a:spcBef>
                <a:spcPts val="1750"/>
              </a:spcBef>
            </a:pPr>
            <a:r>
              <a:rPr spc="-5" dirty="0"/>
              <a:t>The</a:t>
            </a:r>
            <a:r>
              <a:rPr dirty="0"/>
              <a:t> </a:t>
            </a:r>
            <a:r>
              <a:rPr spc="-5" dirty="0"/>
              <a:t>energy</a:t>
            </a:r>
            <a:r>
              <a:rPr dirty="0"/>
              <a:t> is</a:t>
            </a:r>
            <a:r>
              <a:rPr spc="5" dirty="0"/>
              <a:t> </a:t>
            </a:r>
            <a:r>
              <a:rPr dirty="0"/>
              <a:t>in</a:t>
            </a:r>
            <a:r>
              <a:rPr spc="-15" dirty="0"/>
              <a:t> </a:t>
            </a:r>
            <a:r>
              <a:rPr spc="-5" dirty="0"/>
              <a:t>the</a:t>
            </a:r>
            <a:r>
              <a:rPr spc="5" dirty="0"/>
              <a:t> </a:t>
            </a:r>
            <a:r>
              <a:rPr spc="-5" dirty="0"/>
              <a:t>form </a:t>
            </a:r>
            <a:r>
              <a:rPr spc="-10" dirty="0"/>
              <a:t>of</a:t>
            </a:r>
            <a:r>
              <a:rPr dirty="0"/>
              <a:t> </a:t>
            </a:r>
            <a:r>
              <a:rPr spc="-10" dirty="0">
                <a:solidFill>
                  <a:srgbClr val="FFFFFF"/>
                </a:solidFill>
              </a:rPr>
              <a:t>gamma</a:t>
            </a:r>
            <a:r>
              <a:rPr dirty="0">
                <a:solidFill>
                  <a:srgbClr val="FFFFFF"/>
                </a:solidFill>
              </a:rPr>
              <a:t> </a:t>
            </a:r>
            <a:r>
              <a:rPr spc="-5" dirty="0">
                <a:solidFill>
                  <a:srgbClr val="FFFFFF"/>
                </a:solidFill>
              </a:rPr>
              <a:t>rays</a:t>
            </a:r>
            <a:r>
              <a:rPr spc="-5" dirty="0"/>
              <a:t>, </a:t>
            </a:r>
            <a:r>
              <a:rPr dirty="0"/>
              <a:t> </a:t>
            </a:r>
            <a:r>
              <a:rPr spc="-5" dirty="0"/>
              <a:t>which</a:t>
            </a:r>
            <a:r>
              <a:rPr spc="-15" dirty="0"/>
              <a:t> </a:t>
            </a:r>
            <a:r>
              <a:rPr spc="-5" dirty="0"/>
              <a:t>gradually</a:t>
            </a:r>
            <a:r>
              <a:rPr spc="-10" dirty="0"/>
              <a:t> </a:t>
            </a:r>
            <a:r>
              <a:rPr dirty="0"/>
              <a:t>lose</a:t>
            </a:r>
            <a:r>
              <a:rPr spc="5" dirty="0"/>
              <a:t> </a:t>
            </a:r>
            <a:r>
              <a:rPr spc="-5" dirty="0"/>
              <a:t>their energy</a:t>
            </a:r>
            <a:r>
              <a:rPr spc="5" dirty="0"/>
              <a:t> </a:t>
            </a:r>
            <a:r>
              <a:rPr dirty="0"/>
              <a:t>as </a:t>
            </a:r>
            <a:r>
              <a:rPr spc="-5" dirty="0"/>
              <a:t>they </a:t>
            </a:r>
            <a:r>
              <a:rPr dirty="0"/>
              <a:t> travel </a:t>
            </a:r>
            <a:r>
              <a:rPr spc="-5" dirty="0"/>
              <a:t>out from the core, emerging </a:t>
            </a:r>
            <a:r>
              <a:rPr dirty="0"/>
              <a:t>as visible </a:t>
            </a:r>
            <a:r>
              <a:rPr spc="-765" dirty="0"/>
              <a:t> </a:t>
            </a:r>
            <a:r>
              <a:rPr spc="-5" dirty="0"/>
              <a:t>light;</a:t>
            </a:r>
          </a:p>
        </p:txBody>
      </p:sp>
      <p:sp>
        <p:nvSpPr>
          <p:cNvPr id="4" name="object 4"/>
          <p:cNvSpPr txBox="1">
            <a:spLocks noGrp="1"/>
          </p:cNvSpPr>
          <p:nvPr>
            <p:ph type="title"/>
          </p:nvPr>
        </p:nvSpPr>
        <p:spPr>
          <a:xfrm>
            <a:off x="306070" y="0"/>
            <a:ext cx="7252334" cy="1464945"/>
          </a:xfrm>
          <a:prstGeom prst="rect">
            <a:avLst/>
          </a:prstGeom>
        </p:spPr>
        <p:txBody>
          <a:bodyPr vert="horz" wrap="square" lIns="0" tIns="64769" rIns="0" bIns="0" rtlCol="0">
            <a:spAutoFit/>
          </a:bodyPr>
          <a:lstStyle/>
          <a:p>
            <a:pPr marL="2446020">
              <a:lnSpc>
                <a:spcPct val="100000"/>
              </a:lnSpc>
              <a:spcBef>
                <a:spcPts val="509"/>
              </a:spcBef>
            </a:pPr>
            <a:r>
              <a:rPr dirty="0"/>
              <a:t>The</a:t>
            </a:r>
            <a:r>
              <a:rPr spc="-20" dirty="0"/>
              <a:t> </a:t>
            </a:r>
            <a:r>
              <a:rPr dirty="0"/>
              <a:t>Heart</a:t>
            </a:r>
            <a:r>
              <a:rPr spc="-15" dirty="0"/>
              <a:t> </a:t>
            </a:r>
            <a:r>
              <a:rPr spc="-5" dirty="0"/>
              <a:t>of</a:t>
            </a:r>
            <a:r>
              <a:rPr spc="-15" dirty="0"/>
              <a:t> </a:t>
            </a:r>
            <a:r>
              <a:rPr spc="-5" dirty="0"/>
              <a:t>the</a:t>
            </a:r>
            <a:r>
              <a:rPr spc="-10" dirty="0"/>
              <a:t> </a:t>
            </a:r>
            <a:r>
              <a:rPr dirty="0"/>
              <a:t>Sun</a:t>
            </a:r>
          </a:p>
          <a:p>
            <a:pPr marL="12700" marR="5080">
              <a:lnSpc>
                <a:spcPct val="100000"/>
              </a:lnSpc>
              <a:spcBef>
                <a:spcPts val="360"/>
              </a:spcBef>
            </a:pPr>
            <a:r>
              <a:rPr sz="2800" spc="-5" dirty="0"/>
              <a:t>The previous image depicts </a:t>
            </a:r>
            <a:r>
              <a:rPr sz="2800" spc="-5" dirty="0">
                <a:solidFill>
                  <a:srgbClr val="FFFFFF"/>
                </a:solidFill>
              </a:rPr>
              <a:t>proton–proton </a:t>
            </a:r>
            <a:r>
              <a:rPr sz="2800" spc="-765" dirty="0">
                <a:solidFill>
                  <a:srgbClr val="FFFFFF"/>
                </a:solidFill>
              </a:rPr>
              <a:t> </a:t>
            </a:r>
            <a:r>
              <a:rPr sz="2800" spc="-5" dirty="0"/>
              <a:t>fusion.</a:t>
            </a:r>
            <a:r>
              <a:rPr sz="2800" dirty="0"/>
              <a:t> In</a:t>
            </a:r>
            <a:r>
              <a:rPr sz="2800" spc="-10" dirty="0"/>
              <a:t> </a:t>
            </a:r>
            <a:r>
              <a:rPr sz="2800" spc="-5" dirty="0"/>
              <a:t>this</a:t>
            </a:r>
            <a:r>
              <a:rPr sz="2800" spc="5" dirty="0"/>
              <a:t> </a:t>
            </a:r>
            <a:r>
              <a:rPr sz="2800" spc="-5" dirty="0"/>
              <a:t>reaction:</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669" y="34290"/>
            <a:ext cx="6702425" cy="452120"/>
          </a:xfrm>
          <a:prstGeom prst="rect">
            <a:avLst/>
          </a:prstGeom>
        </p:spPr>
        <p:txBody>
          <a:bodyPr vert="horz" wrap="square" lIns="0" tIns="12700" rIns="0" bIns="0" rtlCol="0">
            <a:spAutoFit/>
          </a:bodyPr>
          <a:lstStyle/>
          <a:p>
            <a:pPr marL="12700">
              <a:lnSpc>
                <a:spcPct val="100000"/>
              </a:lnSpc>
              <a:spcBef>
                <a:spcPts val="100"/>
              </a:spcBef>
            </a:pPr>
            <a:r>
              <a:rPr sz="2800" spc="-5" dirty="0"/>
              <a:t>But</a:t>
            </a:r>
            <a:r>
              <a:rPr sz="2800" dirty="0"/>
              <a:t> </a:t>
            </a:r>
            <a:r>
              <a:rPr sz="2800" spc="-10" dirty="0"/>
              <a:t>where</a:t>
            </a:r>
            <a:r>
              <a:rPr sz="2800" dirty="0"/>
              <a:t> </a:t>
            </a:r>
            <a:r>
              <a:rPr sz="2800" spc="-5" dirty="0"/>
              <a:t>does the </a:t>
            </a:r>
            <a:r>
              <a:rPr sz="2800" spc="-5" dirty="0">
                <a:solidFill>
                  <a:srgbClr val="FFFFFF"/>
                </a:solidFill>
              </a:rPr>
              <a:t>energy </a:t>
            </a:r>
            <a:r>
              <a:rPr sz="2800" spc="-5" dirty="0"/>
              <a:t>come</a:t>
            </a:r>
            <a:r>
              <a:rPr sz="2800" dirty="0"/>
              <a:t> </a:t>
            </a:r>
            <a:r>
              <a:rPr sz="2800" spc="-5" dirty="0"/>
              <a:t>from?</a:t>
            </a:r>
            <a:endParaRPr sz="2800"/>
          </a:p>
        </p:txBody>
      </p:sp>
      <p:sp>
        <p:nvSpPr>
          <p:cNvPr id="3" name="object 3"/>
          <p:cNvSpPr txBox="1"/>
          <p:nvPr/>
        </p:nvSpPr>
        <p:spPr>
          <a:xfrm>
            <a:off x="382270" y="720090"/>
            <a:ext cx="8320405" cy="11226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CCAE09"/>
                </a:solidFill>
                <a:latin typeface="Arial"/>
                <a:cs typeface="Arial"/>
              </a:rPr>
              <a:t>It</a:t>
            </a:r>
            <a:r>
              <a:rPr sz="2400" b="1" spc="5" dirty="0">
                <a:solidFill>
                  <a:srgbClr val="CCAE09"/>
                </a:solidFill>
                <a:latin typeface="Arial"/>
                <a:cs typeface="Arial"/>
              </a:rPr>
              <a:t> </a:t>
            </a:r>
            <a:r>
              <a:rPr sz="2400" b="1" spc="-5" dirty="0">
                <a:solidFill>
                  <a:srgbClr val="CCAE09"/>
                </a:solidFill>
                <a:latin typeface="Arial"/>
                <a:cs typeface="Arial"/>
              </a:rPr>
              <a:t>comes</a:t>
            </a:r>
            <a:r>
              <a:rPr sz="2400" b="1" dirty="0">
                <a:solidFill>
                  <a:srgbClr val="CCAE09"/>
                </a:solidFill>
                <a:latin typeface="Arial"/>
                <a:cs typeface="Arial"/>
              </a:rPr>
              <a:t> from the</a:t>
            </a:r>
            <a:r>
              <a:rPr sz="2400" b="1" spc="-5" dirty="0">
                <a:solidFill>
                  <a:srgbClr val="CCAE09"/>
                </a:solidFill>
                <a:latin typeface="Arial"/>
                <a:cs typeface="Arial"/>
              </a:rPr>
              <a:t> </a:t>
            </a:r>
            <a:r>
              <a:rPr sz="2400" b="1" spc="-5" dirty="0">
                <a:solidFill>
                  <a:srgbClr val="FFFFFF"/>
                </a:solidFill>
                <a:latin typeface="Arial"/>
                <a:cs typeface="Arial"/>
              </a:rPr>
              <a:t>mass</a:t>
            </a:r>
            <a:r>
              <a:rPr sz="2400" b="1" spc="-5" dirty="0">
                <a:solidFill>
                  <a:srgbClr val="CCAE09"/>
                </a:solidFill>
                <a:latin typeface="Arial"/>
                <a:cs typeface="Arial"/>
              </a:rPr>
              <a:t>:</a:t>
            </a:r>
            <a:r>
              <a:rPr sz="2400" b="1" spc="5" dirty="0">
                <a:solidFill>
                  <a:srgbClr val="CCAE09"/>
                </a:solidFill>
                <a:latin typeface="Arial"/>
                <a:cs typeface="Arial"/>
              </a:rPr>
              <a:t> </a:t>
            </a:r>
            <a:r>
              <a:rPr sz="2400" b="1" dirty="0">
                <a:solidFill>
                  <a:srgbClr val="CCAE09"/>
                </a:solidFill>
                <a:latin typeface="Arial"/>
                <a:cs typeface="Arial"/>
              </a:rPr>
              <a:t>if</a:t>
            </a:r>
            <a:r>
              <a:rPr sz="2400" b="1" spc="5" dirty="0">
                <a:solidFill>
                  <a:srgbClr val="CCAE09"/>
                </a:solidFill>
                <a:latin typeface="Arial"/>
                <a:cs typeface="Arial"/>
              </a:rPr>
              <a:t> </a:t>
            </a:r>
            <a:r>
              <a:rPr sz="2400" b="1" spc="-10" dirty="0">
                <a:solidFill>
                  <a:srgbClr val="CCAE09"/>
                </a:solidFill>
                <a:latin typeface="Arial"/>
                <a:cs typeface="Arial"/>
              </a:rPr>
              <a:t>you</a:t>
            </a:r>
            <a:r>
              <a:rPr sz="2400" b="1" dirty="0">
                <a:solidFill>
                  <a:srgbClr val="CCAE09"/>
                </a:solidFill>
                <a:latin typeface="Arial"/>
                <a:cs typeface="Arial"/>
              </a:rPr>
              <a:t> </a:t>
            </a:r>
            <a:r>
              <a:rPr sz="2400" b="1" spc="-5" dirty="0">
                <a:solidFill>
                  <a:srgbClr val="CCAE09"/>
                </a:solidFill>
                <a:latin typeface="Arial"/>
                <a:cs typeface="Arial"/>
              </a:rPr>
              <a:t>add </a:t>
            </a:r>
            <a:r>
              <a:rPr sz="2400" b="1" dirty="0">
                <a:solidFill>
                  <a:srgbClr val="CCAE09"/>
                </a:solidFill>
                <a:latin typeface="Arial"/>
                <a:cs typeface="Arial"/>
              </a:rPr>
              <a:t>up</a:t>
            </a:r>
            <a:r>
              <a:rPr sz="2400" b="1" spc="-10" dirty="0">
                <a:solidFill>
                  <a:srgbClr val="CCAE09"/>
                </a:solidFill>
                <a:latin typeface="Arial"/>
                <a:cs typeface="Arial"/>
              </a:rPr>
              <a:t> </a:t>
            </a:r>
            <a:r>
              <a:rPr sz="2400" b="1" dirty="0">
                <a:solidFill>
                  <a:srgbClr val="CCAE09"/>
                </a:solidFill>
                <a:latin typeface="Arial"/>
                <a:cs typeface="Arial"/>
              </a:rPr>
              <a:t>the</a:t>
            </a:r>
            <a:r>
              <a:rPr sz="2400" b="1" spc="-10" dirty="0">
                <a:solidFill>
                  <a:srgbClr val="CCAE09"/>
                </a:solidFill>
                <a:latin typeface="Arial"/>
                <a:cs typeface="Arial"/>
              </a:rPr>
              <a:t> </a:t>
            </a:r>
            <a:r>
              <a:rPr sz="2400" b="1" spc="-5" dirty="0">
                <a:solidFill>
                  <a:srgbClr val="CCAE09"/>
                </a:solidFill>
                <a:latin typeface="Arial"/>
                <a:cs typeface="Arial"/>
              </a:rPr>
              <a:t>masses of</a:t>
            </a:r>
            <a:r>
              <a:rPr sz="2400" b="1" spc="5" dirty="0">
                <a:solidFill>
                  <a:srgbClr val="CCAE09"/>
                </a:solidFill>
                <a:latin typeface="Arial"/>
                <a:cs typeface="Arial"/>
              </a:rPr>
              <a:t> </a:t>
            </a:r>
            <a:r>
              <a:rPr sz="2400" b="1" dirty="0">
                <a:solidFill>
                  <a:srgbClr val="CCAE09"/>
                </a:solidFill>
                <a:latin typeface="Arial"/>
                <a:cs typeface="Arial"/>
              </a:rPr>
              <a:t>the </a:t>
            </a:r>
            <a:r>
              <a:rPr sz="2400" b="1" spc="5" dirty="0">
                <a:solidFill>
                  <a:srgbClr val="CCAE09"/>
                </a:solidFill>
                <a:latin typeface="Arial"/>
                <a:cs typeface="Arial"/>
              </a:rPr>
              <a:t> </a:t>
            </a:r>
            <a:r>
              <a:rPr sz="2400" b="1" dirty="0">
                <a:solidFill>
                  <a:srgbClr val="CCAE09"/>
                </a:solidFill>
                <a:latin typeface="Arial"/>
                <a:cs typeface="Arial"/>
              </a:rPr>
              <a:t>initial </a:t>
            </a:r>
            <a:r>
              <a:rPr sz="2400" b="1" spc="-5" dirty="0">
                <a:solidFill>
                  <a:srgbClr val="CCAE09"/>
                </a:solidFill>
                <a:latin typeface="Arial"/>
                <a:cs typeface="Arial"/>
              </a:rPr>
              <a:t>nuclei,</a:t>
            </a:r>
            <a:r>
              <a:rPr sz="2400" b="1" spc="5" dirty="0">
                <a:solidFill>
                  <a:srgbClr val="CCAE09"/>
                </a:solidFill>
                <a:latin typeface="Arial"/>
                <a:cs typeface="Arial"/>
              </a:rPr>
              <a:t> </a:t>
            </a:r>
            <a:r>
              <a:rPr sz="2400" b="1" spc="-5" dirty="0">
                <a:solidFill>
                  <a:srgbClr val="CCAE09"/>
                </a:solidFill>
                <a:latin typeface="Arial"/>
                <a:cs typeface="Arial"/>
              </a:rPr>
              <a:t>you </a:t>
            </a:r>
            <a:r>
              <a:rPr sz="2400" b="1" dirty="0">
                <a:solidFill>
                  <a:srgbClr val="CCAE09"/>
                </a:solidFill>
                <a:latin typeface="Arial"/>
                <a:cs typeface="Arial"/>
              </a:rPr>
              <a:t>will</a:t>
            </a:r>
            <a:r>
              <a:rPr sz="2400" b="1" spc="5" dirty="0">
                <a:solidFill>
                  <a:srgbClr val="CCAE09"/>
                </a:solidFill>
                <a:latin typeface="Arial"/>
                <a:cs typeface="Arial"/>
              </a:rPr>
              <a:t> </a:t>
            </a:r>
            <a:r>
              <a:rPr sz="2400" b="1" dirty="0">
                <a:solidFill>
                  <a:srgbClr val="CCAE09"/>
                </a:solidFill>
                <a:latin typeface="Arial"/>
                <a:cs typeface="Arial"/>
              </a:rPr>
              <a:t>find</a:t>
            </a:r>
            <a:r>
              <a:rPr sz="2400" b="1" spc="5" dirty="0">
                <a:solidFill>
                  <a:srgbClr val="CCAE09"/>
                </a:solidFill>
                <a:latin typeface="Arial"/>
                <a:cs typeface="Arial"/>
              </a:rPr>
              <a:t> </a:t>
            </a:r>
            <a:r>
              <a:rPr sz="2400" b="1" spc="-5" dirty="0">
                <a:solidFill>
                  <a:srgbClr val="CCAE09"/>
                </a:solidFill>
                <a:latin typeface="Arial"/>
                <a:cs typeface="Arial"/>
              </a:rPr>
              <a:t>that</a:t>
            </a:r>
            <a:r>
              <a:rPr sz="2400" b="1" dirty="0">
                <a:solidFill>
                  <a:srgbClr val="CCAE09"/>
                </a:solidFill>
                <a:latin typeface="Arial"/>
                <a:cs typeface="Arial"/>
              </a:rPr>
              <a:t> it</a:t>
            </a:r>
            <a:r>
              <a:rPr sz="2400" b="1" spc="10" dirty="0">
                <a:solidFill>
                  <a:srgbClr val="CCAE09"/>
                </a:solidFill>
                <a:latin typeface="Arial"/>
                <a:cs typeface="Arial"/>
              </a:rPr>
              <a:t> </a:t>
            </a:r>
            <a:r>
              <a:rPr sz="2400" b="1" dirty="0">
                <a:solidFill>
                  <a:srgbClr val="CCAE09"/>
                </a:solidFill>
                <a:latin typeface="Arial"/>
                <a:cs typeface="Arial"/>
              </a:rPr>
              <a:t>is</a:t>
            </a:r>
            <a:r>
              <a:rPr sz="2400" b="1" spc="5" dirty="0">
                <a:solidFill>
                  <a:srgbClr val="CCAE09"/>
                </a:solidFill>
                <a:latin typeface="Arial"/>
                <a:cs typeface="Arial"/>
              </a:rPr>
              <a:t> </a:t>
            </a:r>
            <a:r>
              <a:rPr sz="2400" b="1" spc="-5" dirty="0">
                <a:solidFill>
                  <a:srgbClr val="CCAE09"/>
                </a:solidFill>
                <a:latin typeface="Arial"/>
                <a:cs typeface="Arial"/>
              </a:rPr>
              <a:t>more</a:t>
            </a:r>
            <a:r>
              <a:rPr sz="2400" b="1" spc="5" dirty="0">
                <a:solidFill>
                  <a:srgbClr val="CCAE09"/>
                </a:solidFill>
                <a:latin typeface="Arial"/>
                <a:cs typeface="Arial"/>
              </a:rPr>
              <a:t> </a:t>
            </a:r>
            <a:r>
              <a:rPr sz="2400" b="1" spc="-5" dirty="0">
                <a:solidFill>
                  <a:srgbClr val="CCAE09"/>
                </a:solidFill>
                <a:latin typeface="Arial"/>
                <a:cs typeface="Arial"/>
              </a:rPr>
              <a:t>than </a:t>
            </a:r>
            <a:r>
              <a:rPr sz="2400" b="1" dirty="0">
                <a:solidFill>
                  <a:srgbClr val="CCAE09"/>
                </a:solidFill>
                <a:latin typeface="Arial"/>
                <a:cs typeface="Arial"/>
              </a:rPr>
              <a:t>the</a:t>
            </a:r>
            <a:r>
              <a:rPr sz="2400" b="1" spc="5" dirty="0">
                <a:solidFill>
                  <a:srgbClr val="CCAE09"/>
                </a:solidFill>
                <a:latin typeface="Arial"/>
                <a:cs typeface="Arial"/>
              </a:rPr>
              <a:t> </a:t>
            </a:r>
            <a:r>
              <a:rPr sz="2400" b="1" spc="-5" dirty="0">
                <a:solidFill>
                  <a:srgbClr val="CCAE09"/>
                </a:solidFill>
                <a:latin typeface="Arial"/>
                <a:cs typeface="Arial"/>
              </a:rPr>
              <a:t>mass of </a:t>
            </a:r>
            <a:r>
              <a:rPr sz="2400" b="1" spc="-655" dirty="0">
                <a:solidFill>
                  <a:srgbClr val="CCAE09"/>
                </a:solidFill>
                <a:latin typeface="Arial"/>
                <a:cs typeface="Arial"/>
              </a:rPr>
              <a:t> </a:t>
            </a:r>
            <a:r>
              <a:rPr sz="2400" b="1" dirty="0">
                <a:solidFill>
                  <a:srgbClr val="CCAE09"/>
                </a:solidFill>
                <a:latin typeface="Arial"/>
                <a:cs typeface="Arial"/>
              </a:rPr>
              <a:t>the</a:t>
            </a:r>
            <a:r>
              <a:rPr sz="2400" b="1" spc="-10" dirty="0">
                <a:solidFill>
                  <a:srgbClr val="CCAE09"/>
                </a:solidFill>
                <a:latin typeface="Arial"/>
                <a:cs typeface="Arial"/>
              </a:rPr>
              <a:t> </a:t>
            </a:r>
            <a:r>
              <a:rPr sz="2400" b="1" spc="-5" dirty="0">
                <a:solidFill>
                  <a:srgbClr val="CCAE09"/>
                </a:solidFill>
                <a:latin typeface="Arial"/>
                <a:cs typeface="Arial"/>
              </a:rPr>
              <a:t>final</a:t>
            </a:r>
            <a:r>
              <a:rPr sz="2400" b="1" spc="15" dirty="0">
                <a:solidFill>
                  <a:srgbClr val="CCAE09"/>
                </a:solidFill>
                <a:latin typeface="Arial"/>
                <a:cs typeface="Arial"/>
              </a:rPr>
              <a:t> </a:t>
            </a:r>
            <a:r>
              <a:rPr sz="2400" b="1" spc="-5" dirty="0">
                <a:solidFill>
                  <a:srgbClr val="CCAE09"/>
                </a:solidFill>
                <a:latin typeface="Arial"/>
                <a:cs typeface="Arial"/>
              </a:rPr>
              <a:t>nucleus.</a:t>
            </a:r>
            <a:endParaRPr sz="2400">
              <a:latin typeface="Arial"/>
              <a:cs typeface="Arial"/>
            </a:endParaRPr>
          </a:p>
        </p:txBody>
      </p:sp>
      <p:sp>
        <p:nvSpPr>
          <p:cNvPr id="4" name="object 4"/>
          <p:cNvSpPr txBox="1"/>
          <p:nvPr/>
        </p:nvSpPr>
        <p:spPr>
          <a:xfrm>
            <a:off x="975360" y="2167890"/>
            <a:ext cx="2809875" cy="452120"/>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FF"/>
                </a:solidFill>
                <a:latin typeface="Arial"/>
                <a:cs typeface="Arial"/>
              </a:rPr>
              <a:t>Hydrogen</a:t>
            </a:r>
            <a:r>
              <a:rPr sz="2800" b="1" spc="-75" dirty="0">
                <a:solidFill>
                  <a:srgbClr val="FFFFFF"/>
                </a:solidFill>
                <a:latin typeface="Arial"/>
                <a:cs typeface="Arial"/>
              </a:rPr>
              <a:t> </a:t>
            </a:r>
            <a:r>
              <a:rPr sz="2800" b="1" spc="-5" dirty="0">
                <a:solidFill>
                  <a:srgbClr val="FFFFFF"/>
                </a:solidFill>
                <a:latin typeface="Arial"/>
                <a:cs typeface="Arial"/>
              </a:rPr>
              <a:t>mass:</a:t>
            </a:r>
            <a:endParaRPr sz="2800">
              <a:latin typeface="Arial"/>
              <a:cs typeface="Arial"/>
            </a:endParaRPr>
          </a:p>
        </p:txBody>
      </p:sp>
      <p:sp>
        <p:nvSpPr>
          <p:cNvPr id="5" name="object 5"/>
          <p:cNvSpPr txBox="1"/>
          <p:nvPr/>
        </p:nvSpPr>
        <p:spPr>
          <a:xfrm>
            <a:off x="4485640" y="2137410"/>
            <a:ext cx="2143125" cy="939800"/>
          </a:xfrm>
          <a:prstGeom prst="rect">
            <a:avLst/>
          </a:prstGeom>
        </p:spPr>
        <p:txBody>
          <a:bodyPr vert="horz" wrap="square" lIns="0" tIns="43180" rIns="0" bIns="0" rtlCol="0">
            <a:spAutoFit/>
          </a:bodyPr>
          <a:lstStyle/>
          <a:p>
            <a:pPr algn="ctr">
              <a:lnSpc>
                <a:spcPct val="100000"/>
              </a:lnSpc>
              <a:spcBef>
                <a:spcPts val="340"/>
              </a:spcBef>
            </a:pPr>
            <a:r>
              <a:rPr sz="2800" b="1" dirty="0">
                <a:solidFill>
                  <a:srgbClr val="FFFFFF"/>
                </a:solidFill>
                <a:latin typeface="Arial"/>
                <a:cs typeface="Arial"/>
              </a:rPr>
              <a:t>1.00784</a:t>
            </a:r>
            <a:r>
              <a:rPr sz="2800" b="1" spc="-70" dirty="0">
                <a:solidFill>
                  <a:srgbClr val="FFFFFF"/>
                </a:solidFill>
                <a:latin typeface="Arial"/>
                <a:cs typeface="Arial"/>
              </a:rPr>
              <a:t> </a:t>
            </a:r>
            <a:r>
              <a:rPr sz="2800" b="1" spc="-5" dirty="0">
                <a:solidFill>
                  <a:srgbClr val="FFFFFF"/>
                </a:solidFill>
                <a:latin typeface="Arial"/>
                <a:cs typeface="Arial"/>
              </a:rPr>
              <a:t>amu</a:t>
            </a:r>
            <a:endParaRPr sz="2800">
              <a:latin typeface="Arial"/>
              <a:cs typeface="Arial"/>
            </a:endParaRPr>
          </a:p>
          <a:p>
            <a:pPr marR="44450" algn="ctr">
              <a:lnSpc>
                <a:spcPct val="100000"/>
              </a:lnSpc>
              <a:spcBef>
                <a:spcPts val="240"/>
              </a:spcBef>
            </a:pPr>
            <a:r>
              <a:rPr sz="2800" b="1" dirty="0">
                <a:solidFill>
                  <a:srgbClr val="FFFFFF"/>
                </a:solidFill>
                <a:latin typeface="Arial"/>
                <a:cs typeface="Arial"/>
              </a:rPr>
              <a:t>x</a:t>
            </a:r>
            <a:r>
              <a:rPr sz="2800" b="1" spc="-45" dirty="0">
                <a:solidFill>
                  <a:srgbClr val="FFFFFF"/>
                </a:solidFill>
                <a:latin typeface="Arial"/>
                <a:cs typeface="Arial"/>
              </a:rPr>
              <a:t> </a:t>
            </a:r>
            <a:r>
              <a:rPr sz="2800" b="1" dirty="0">
                <a:solidFill>
                  <a:srgbClr val="FFFFFF"/>
                </a:solidFill>
                <a:latin typeface="Arial"/>
                <a:cs typeface="Arial"/>
              </a:rPr>
              <a:t>4</a:t>
            </a:r>
            <a:endParaRPr sz="2800">
              <a:latin typeface="Arial"/>
              <a:cs typeface="Arial"/>
            </a:endParaRPr>
          </a:p>
        </p:txBody>
      </p:sp>
      <p:sp>
        <p:nvSpPr>
          <p:cNvPr id="6" name="object 6"/>
          <p:cNvSpPr/>
          <p:nvPr/>
        </p:nvSpPr>
        <p:spPr>
          <a:xfrm>
            <a:off x="4191000" y="3200400"/>
            <a:ext cx="1905000" cy="0"/>
          </a:xfrm>
          <a:custGeom>
            <a:avLst/>
            <a:gdLst/>
            <a:ahLst/>
            <a:cxnLst/>
            <a:rect l="l" t="t" r="r" b="b"/>
            <a:pathLst>
              <a:path w="1905000">
                <a:moveTo>
                  <a:pt x="0" y="0"/>
                </a:moveTo>
                <a:lnTo>
                  <a:pt x="1905000" y="0"/>
                </a:lnTo>
              </a:path>
            </a:pathLst>
          </a:custGeom>
          <a:ln w="28393">
            <a:solidFill>
              <a:srgbClr val="FFFFFF"/>
            </a:solidFill>
          </a:ln>
        </p:spPr>
        <p:txBody>
          <a:bodyPr wrap="square" lIns="0" tIns="0" rIns="0" bIns="0" rtlCol="0"/>
          <a:lstStyle/>
          <a:p>
            <a:endParaRPr/>
          </a:p>
        </p:txBody>
      </p:sp>
      <p:sp>
        <p:nvSpPr>
          <p:cNvPr id="7" name="object 7"/>
          <p:cNvSpPr txBox="1"/>
          <p:nvPr/>
        </p:nvSpPr>
        <p:spPr>
          <a:xfrm>
            <a:off x="1676400" y="3585209"/>
            <a:ext cx="2337435" cy="1244600"/>
          </a:xfrm>
          <a:prstGeom prst="rect">
            <a:avLst/>
          </a:prstGeom>
        </p:spPr>
        <p:txBody>
          <a:bodyPr vert="horz" wrap="square" lIns="0" tIns="12065" rIns="0" bIns="0" rtlCol="0">
            <a:spAutoFit/>
          </a:bodyPr>
          <a:lstStyle/>
          <a:p>
            <a:pPr marL="389255" marR="5080" indent="-377190">
              <a:lnSpc>
                <a:spcPct val="142900"/>
              </a:lnSpc>
              <a:spcBef>
                <a:spcPts val="95"/>
              </a:spcBef>
            </a:pPr>
            <a:r>
              <a:rPr sz="2800" b="1" spc="-5" dirty="0">
                <a:solidFill>
                  <a:srgbClr val="FFFFFF"/>
                </a:solidFill>
                <a:latin typeface="Arial"/>
                <a:cs typeface="Arial"/>
              </a:rPr>
              <a:t>Helium</a:t>
            </a:r>
            <a:r>
              <a:rPr sz="2800" b="1" spc="-75" dirty="0">
                <a:solidFill>
                  <a:srgbClr val="FFFFFF"/>
                </a:solidFill>
                <a:latin typeface="Arial"/>
                <a:cs typeface="Arial"/>
              </a:rPr>
              <a:t> </a:t>
            </a:r>
            <a:r>
              <a:rPr sz="2800" b="1" spc="-5" dirty="0">
                <a:solidFill>
                  <a:srgbClr val="FFFFFF"/>
                </a:solidFill>
                <a:latin typeface="Arial"/>
                <a:cs typeface="Arial"/>
              </a:rPr>
              <a:t>mass: </a:t>
            </a:r>
            <a:r>
              <a:rPr sz="2800" b="1" spc="-760" dirty="0">
                <a:solidFill>
                  <a:srgbClr val="FFFFFF"/>
                </a:solidFill>
                <a:latin typeface="Arial"/>
                <a:cs typeface="Arial"/>
              </a:rPr>
              <a:t> </a:t>
            </a:r>
            <a:r>
              <a:rPr sz="2800" b="1" spc="-5" dirty="0">
                <a:solidFill>
                  <a:srgbClr val="FFFFFF"/>
                </a:solidFill>
                <a:latin typeface="Arial"/>
                <a:cs typeface="Arial"/>
              </a:rPr>
              <a:t>Difference:</a:t>
            </a:r>
            <a:endParaRPr sz="2800">
              <a:latin typeface="Arial"/>
              <a:cs typeface="Arial"/>
            </a:endParaRPr>
          </a:p>
        </p:txBody>
      </p:sp>
      <p:sp>
        <p:nvSpPr>
          <p:cNvPr id="8" name="object 8"/>
          <p:cNvSpPr txBox="1"/>
          <p:nvPr/>
        </p:nvSpPr>
        <p:spPr>
          <a:xfrm>
            <a:off x="4254500" y="3128010"/>
            <a:ext cx="2451735" cy="1701800"/>
          </a:xfrm>
          <a:prstGeom prst="rect">
            <a:avLst/>
          </a:prstGeom>
        </p:spPr>
        <p:txBody>
          <a:bodyPr vert="horz" wrap="square" lIns="0" tIns="119380" rIns="0" bIns="0" rtlCol="0">
            <a:spAutoFit/>
          </a:bodyPr>
          <a:lstStyle/>
          <a:p>
            <a:pPr marR="5080" algn="r">
              <a:lnSpc>
                <a:spcPct val="100000"/>
              </a:lnSpc>
              <a:spcBef>
                <a:spcPts val="940"/>
              </a:spcBef>
            </a:pPr>
            <a:r>
              <a:rPr sz="2800" b="1" dirty="0">
                <a:solidFill>
                  <a:srgbClr val="FFFFFF"/>
                </a:solidFill>
                <a:latin typeface="Arial"/>
                <a:cs typeface="Arial"/>
              </a:rPr>
              <a:t>4.03136</a:t>
            </a:r>
            <a:r>
              <a:rPr sz="2800" b="1" spc="-110" dirty="0">
                <a:solidFill>
                  <a:srgbClr val="FFFFFF"/>
                </a:solidFill>
                <a:latin typeface="Arial"/>
                <a:cs typeface="Arial"/>
              </a:rPr>
              <a:t> </a:t>
            </a:r>
            <a:r>
              <a:rPr sz="2800" b="1" dirty="0">
                <a:solidFill>
                  <a:srgbClr val="FFFFFF"/>
                </a:solidFill>
                <a:latin typeface="Arial"/>
                <a:cs typeface="Arial"/>
              </a:rPr>
              <a:t>amu</a:t>
            </a:r>
            <a:endParaRPr sz="2800">
              <a:latin typeface="Arial"/>
              <a:cs typeface="Arial"/>
            </a:endParaRPr>
          </a:p>
          <a:p>
            <a:pPr marR="5080" algn="r">
              <a:lnSpc>
                <a:spcPct val="100000"/>
              </a:lnSpc>
              <a:spcBef>
                <a:spcPts val="840"/>
              </a:spcBef>
              <a:tabLst>
                <a:tab pos="307975" algn="l"/>
              </a:tabLst>
            </a:pPr>
            <a:r>
              <a:rPr sz="2800" u="heavy" dirty="0">
                <a:solidFill>
                  <a:srgbClr val="FFFFFF"/>
                </a:solidFill>
                <a:uFill>
                  <a:solidFill>
                    <a:srgbClr val="FFFFFF"/>
                  </a:solidFill>
                </a:uFill>
                <a:latin typeface="Times New Roman"/>
                <a:cs typeface="Times New Roman"/>
              </a:rPr>
              <a:t> 	</a:t>
            </a:r>
            <a:r>
              <a:rPr sz="2800" b="1" u="heavy" dirty="0">
                <a:solidFill>
                  <a:srgbClr val="FFFFFF"/>
                </a:solidFill>
                <a:uFill>
                  <a:solidFill>
                    <a:srgbClr val="FFFFFF"/>
                  </a:solidFill>
                </a:uFill>
                <a:latin typeface="Arial"/>
                <a:cs typeface="Arial"/>
              </a:rPr>
              <a:t>4.00260</a:t>
            </a:r>
            <a:r>
              <a:rPr sz="2800" b="1" spc="-110" dirty="0">
                <a:solidFill>
                  <a:srgbClr val="FFFFFF"/>
                </a:solidFill>
                <a:latin typeface="Arial"/>
                <a:cs typeface="Arial"/>
              </a:rPr>
              <a:t> </a:t>
            </a:r>
            <a:r>
              <a:rPr sz="2800" b="1" u="heavy" dirty="0">
                <a:solidFill>
                  <a:srgbClr val="FFFFFF"/>
                </a:solidFill>
                <a:uFill>
                  <a:solidFill>
                    <a:srgbClr val="FFFFFF"/>
                  </a:solidFill>
                </a:uFill>
                <a:latin typeface="Arial"/>
                <a:cs typeface="Arial"/>
              </a:rPr>
              <a:t>a</a:t>
            </a:r>
            <a:r>
              <a:rPr sz="2800" b="1" dirty="0">
                <a:solidFill>
                  <a:srgbClr val="FFFFFF"/>
                </a:solidFill>
                <a:latin typeface="Arial"/>
                <a:cs typeface="Arial"/>
              </a:rPr>
              <a:t>mu</a:t>
            </a:r>
            <a:endParaRPr sz="2800">
              <a:latin typeface="Arial"/>
              <a:cs typeface="Arial"/>
            </a:endParaRPr>
          </a:p>
          <a:p>
            <a:pPr marR="82550" algn="r">
              <a:lnSpc>
                <a:spcPct val="100000"/>
              </a:lnSpc>
              <a:spcBef>
                <a:spcPts val="1440"/>
              </a:spcBef>
            </a:pPr>
            <a:r>
              <a:rPr sz="2800" b="1" dirty="0">
                <a:solidFill>
                  <a:srgbClr val="FFFFFF"/>
                </a:solidFill>
                <a:latin typeface="Arial"/>
                <a:cs typeface="Arial"/>
              </a:rPr>
              <a:t>0.02876</a:t>
            </a:r>
            <a:r>
              <a:rPr sz="2800" b="1" spc="-40" dirty="0">
                <a:solidFill>
                  <a:srgbClr val="FFFFFF"/>
                </a:solidFill>
                <a:latin typeface="Arial"/>
                <a:cs typeface="Arial"/>
              </a:rPr>
              <a:t> </a:t>
            </a:r>
            <a:r>
              <a:rPr sz="2800" b="1" spc="-5" dirty="0">
                <a:solidFill>
                  <a:srgbClr val="FFFFFF"/>
                </a:solidFill>
                <a:latin typeface="Arial"/>
                <a:cs typeface="Arial"/>
              </a:rPr>
              <a:t>amu</a:t>
            </a:r>
            <a:endParaRPr sz="28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669" y="34290"/>
            <a:ext cx="6702425" cy="452120"/>
          </a:xfrm>
          <a:prstGeom prst="rect">
            <a:avLst/>
          </a:prstGeom>
        </p:spPr>
        <p:txBody>
          <a:bodyPr vert="horz" wrap="square" lIns="0" tIns="12700" rIns="0" bIns="0" rtlCol="0">
            <a:spAutoFit/>
          </a:bodyPr>
          <a:lstStyle/>
          <a:p>
            <a:pPr marL="12700">
              <a:lnSpc>
                <a:spcPct val="100000"/>
              </a:lnSpc>
              <a:spcBef>
                <a:spcPts val="100"/>
              </a:spcBef>
            </a:pPr>
            <a:r>
              <a:rPr sz="2800" spc="-5" dirty="0"/>
              <a:t>But</a:t>
            </a:r>
            <a:r>
              <a:rPr sz="2800" dirty="0"/>
              <a:t> </a:t>
            </a:r>
            <a:r>
              <a:rPr sz="2800" spc="-10" dirty="0"/>
              <a:t>where</a:t>
            </a:r>
            <a:r>
              <a:rPr sz="2800" dirty="0"/>
              <a:t> </a:t>
            </a:r>
            <a:r>
              <a:rPr sz="2800" spc="-5" dirty="0"/>
              <a:t>does the </a:t>
            </a:r>
            <a:r>
              <a:rPr sz="2800" spc="-5" dirty="0">
                <a:solidFill>
                  <a:srgbClr val="FFFFFF"/>
                </a:solidFill>
              </a:rPr>
              <a:t>energy </a:t>
            </a:r>
            <a:r>
              <a:rPr sz="2800" spc="-5" dirty="0"/>
              <a:t>come</a:t>
            </a:r>
            <a:r>
              <a:rPr sz="2800" dirty="0"/>
              <a:t> </a:t>
            </a:r>
            <a:r>
              <a:rPr sz="2800" spc="-5" dirty="0"/>
              <a:t>from?</a:t>
            </a:r>
            <a:endParaRPr sz="2800"/>
          </a:p>
        </p:txBody>
      </p:sp>
      <p:sp>
        <p:nvSpPr>
          <p:cNvPr id="3" name="object 3"/>
          <p:cNvSpPr txBox="1"/>
          <p:nvPr/>
        </p:nvSpPr>
        <p:spPr>
          <a:xfrm>
            <a:off x="382270" y="720090"/>
            <a:ext cx="8320405" cy="11226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CCAE09"/>
                </a:solidFill>
                <a:latin typeface="Arial"/>
                <a:cs typeface="Arial"/>
              </a:rPr>
              <a:t>It</a:t>
            </a:r>
            <a:r>
              <a:rPr sz="2400" b="1" spc="5" dirty="0">
                <a:solidFill>
                  <a:srgbClr val="CCAE09"/>
                </a:solidFill>
                <a:latin typeface="Arial"/>
                <a:cs typeface="Arial"/>
              </a:rPr>
              <a:t> </a:t>
            </a:r>
            <a:r>
              <a:rPr sz="2400" b="1" spc="-5" dirty="0">
                <a:solidFill>
                  <a:srgbClr val="CCAE09"/>
                </a:solidFill>
                <a:latin typeface="Arial"/>
                <a:cs typeface="Arial"/>
              </a:rPr>
              <a:t>comes</a:t>
            </a:r>
            <a:r>
              <a:rPr sz="2400" b="1" dirty="0">
                <a:solidFill>
                  <a:srgbClr val="CCAE09"/>
                </a:solidFill>
                <a:latin typeface="Arial"/>
                <a:cs typeface="Arial"/>
              </a:rPr>
              <a:t> from the</a:t>
            </a:r>
            <a:r>
              <a:rPr sz="2400" b="1" spc="-5" dirty="0">
                <a:solidFill>
                  <a:srgbClr val="CCAE09"/>
                </a:solidFill>
                <a:latin typeface="Arial"/>
                <a:cs typeface="Arial"/>
              </a:rPr>
              <a:t> </a:t>
            </a:r>
            <a:r>
              <a:rPr sz="2400" b="1" spc="-5" dirty="0">
                <a:solidFill>
                  <a:srgbClr val="FFFFFF"/>
                </a:solidFill>
                <a:latin typeface="Arial"/>
                <a:cs typeface="Arial"/>
              </a:rPr>
              <a:t>mass</a:t>
            </a:r>
            <a:r>
              <a:rPr sz="2400" b="1" spc="-5" dirty="0">
                <a:solidFill>
                  <a:srgbClr val="CCAE09"/>
                </a:solidFill>
                <a:latin typeface="Arial"/>
                <a:cs typeface="Arial"/>
              </a:rPr>
              <a:t>:</a:t>
            </a:r>
            <a:r>
              <a:rPr sz="2400" b="1" spc="5" dirty="0">
                <a:solidFill>
                  <a:srgbClr val="CCAE09"/>
                </a:solidFill>
                <a:latin typeface="Arial"/>
                <a:cs typeface="Arial"/>
              </a:rPr>
              <a:t> </a:t>
            </a:r>
            <a:r>
              <a:rPr sz="2400" b="1" dirty="0">
                <a:solidFill>
                  <a:srgbClr val="CCAE09"/>
                </a:solidFill>
                <a:latin typeface="Arial"/>
                <a:cs typeface="Arial"/>
              </a:rPr>
              <a:t>if</a:t>
            </a:r>
            <a:r>
              <a:rPr sz="2400" b="1" spc="5" dirty="0">
                <a:solidFill>
                  <a:srgbClr val="CCAE09"/>
                </a:solidFill>
                <a:latin typeface="Arial"/>
                <a:cs typeface="Arial"/>
              </a:rPr>
              <a:t> </a:t>
            </a:r>
            <a:r>
              <a:rPr sz="2400" b="1" spc="-10" dirty="0">
                <a:solidFill>
                  <a:srgbClr val="CCAE09"/>
                </a:solidFill>
                <a:latin typeface="Arial"/>
                <a:cs typeface="Arial"/>
              </a:rPr>
              <a:t>you</a:t>
            </a:r>
            <a:r>
              <a:rPr sz="2400" b="1" dirty="0">
                <a:solidFill>
                  <a:srgbClr val="CCAE09"/>
                </a:solidFill>
                <a:latin typeface="Arial"/>
                <a:cs typeface="Arial"/>
              </a:rPr>
              <a:t> </a:t>
            </a:r>
            <a:r>
              <a:rPr sz="2400" b="1" spc="-5" dirty="0">
                <a:solidFill>
                  <a:srgbClr val="CCAE09"/>
                </a:solidFill>
                <a:latin typeface="Arial"/>
                <a:cs typeface="Arial"/>
              </a:rPr>
              <a:t>add </a:t>
            </a:r>
            <a:r>
              <a:rPr sz="2400" b="1" dirty="0">
                <a:solidFill>
                  <a:srgbClr val="CCAE09"/>
                </a:solidFill>
                <a:latin typeface="Arial"/>
                <a:cs typeface="Arial"/>
              </a:rPr>
              <a:t>up</a:t>
            </a:r>
            <a:r>
              <a:rPr sz="2400" b="1" spc="-10" dirty="0">
                <a:solidFill>
                  <a:srgbClr val="CCAE09"/>
                </a:solidFill>
                <a:latin typeface="Arial"/>
                <a:cs typeface="Arial"/>
              </a:rPr>
              <a:t> </a:t>
            </a:r>
            <a:r>
              <a:rPr sz="2400" b="1" dirty="0">
                <a:solidFill>
                  <a:srgbClr val="CCAE09"/>
                </a:solidFill>
                <a:latin typeface="Arial"/>
                <a:cs typeface="Arial"/>
              </a:rPr>
              <a:t>the</a:t>
            </a:r>
            <a:r>
              <a:rPr sz="2400" b="1" spc="-10" dirty="0">
                <a:solidFill>
                  <a:srgbClr val="CCAE09"/>
                </a:solidFill>
                <a:latin typeface="Arial"/>
                <a:cs typeface="Arial"/>
              </a:rPr>
              <a:t> </a:t>
            </a:r>
            <a:r>
              <a:rPr sz="2400" b="1" spc="-5" dirty="0">
                <a:solidFill>
                  <a:srgbClr val="CCAE09"/>
                </a:solidFill>
                <a:latin typeface="Arial"/>
                <a:cs typeface="Arial"/>
              </a:rPr>
              <a:t>masses of</a:t>
            </a:r>
            <a:r>
              <a:rPr sz="2400" b="1" spc="5" dirty="0">
                <a:solidFill>
                  <a:srgbClr val="CCAE09"/>
                </a:solidFill>
                <a:latin typeface="Arial"/>
                <a:cs typeface="Arial"/>
              </a:rPr>
              <a:t> </a:t>
            </a:r>
            <a:r>
              <a:rPr sz="2400" b="1" dirty="0">
                <a:solidFill>
                  <a:srgbClr val="CCAE09"/>
                </a:solidFill>
                <a:latin typeface="Arial"/>
                <a:cs typeface="Arial"/>
              </a:rPr>
              <a:t>the </a:t>
            </a:r>
            <a:r>
              <a:rPr sz="2400" b="1" spc="5" dirty="0">
                <a:solidFill>
                  <a:srgbClr val="CCAE09"/>
                </a:solidFill>
                <a:latin typeface="Arial"/>
                <a:cs typeface="Arial"/>
              </a:rPr>
              <a:t> </a:t>
            </a:r>
            <a:r>
              <a:rPr sz="2400" b="1" dirty="0">
                <a:solidFill>
                  <a:srgbClr val="CCAE09"/>
                </a:solidFill>
                <a:latin typeface="Arial"/>
                <a:cs typeface="Arial"/>
              </a:rPr>
              <a:t>initial </a:t>
            </a:r>
            <a:r>
              <a:rPr sz="2400" b="1" spc="-5" dirty="0">
                <a:solidFill>
                  <a:srgbClr val="CCAE09"/>
                </a:solidFill>
                <a:latin typeface="Arial"/>
                <a:cs typeface="Arial"/>
              </a:rPr>
              <a:t>nuclei,</a:t>
            </a:r>
            <a:r>
              <a:rPr sz="2400" b="1" spc="5" dirty="0">
                <a:solidFill>
                  <a:srgbClr val="CCAE09"/>
                </a:solidFill>
                <a:latin typeface="Arial"/>
                <a:cs typeface="Arial"/>
              </a:rPr>
              <a:t> </a:t>
            </a:r>
            <a:r>
              <a:rPr sz="2400" b="1" spc="-5" dirty="0">
                <a:solidFill>
                  <a:srgbClr val="CCAE09"/>
                </a:solidFill>
                <a:latin typeface="Arial"/>
                <a:cs typeface="Arial"/>
              </a:rPr>
              <a:t>you </a:t>
            </a:r>
            <a:r>
              <a:rPr sz="2400" b="1" dirty="0">
                <a:solidFill>
                  <a:srgbClr val="CCAE09"/>
                </a:solidFill>
                <a:latin typeface="Arial"/>
                <a:cs typeface="Arial"/>
              </a:rPr>
              <a:t>will</a:t>
            </a:r>
            <a:r>
              <a:rPr sz="2400" b="1" spc="5" dirty="0">
                <a:solidFill>
                  <a:srgbClr val="CCAE09"/>
                </a:solidFill>
                <a:latin typeface="Arial"/>
                <a:cs typeface="Arial"/>
              </a:rPr>
              <a:t> </a:t>
            </a:r>
            <a:r>
              <a:rPr sz="2400" b="1" dirty="0">
                <a:solidFill>
                  <a:srgbClr val="CCAE09"/>
                </a:solidFill>
                <a:latin typeface="Arial"/>
                <a:cs typeface="Arial"/>
              </a:rPr>
              <a:t>find</a:t>
            </a:r>
            <a:r>
              <a:rPr sz="2400" b="1" spc="5" dirty="0">
                <a:solidFill>
                  <a:srgbClr val="CCAE09"/>
                </a:solidFill>
                <a:latin typeface="Arial"/>
                <a:cs typeface="Arial"/>
              </a:rPr>
              <a:t> </a:t>
            </a:r>
            <a:r>
              <a:rPr sz="2400" b="1" spc="-5" dirty="0">
                <a:solidFill>
                  <a:srgbClr val="CCAE09"/>
                </a:solidFill>
                <a:latin typeface="Arial"/>
                <a:cs typeface="Arial"/>
              </a:rPr>
              <a:t>that</a:t>
            </a:r>
            <a:r>
              <a:rPr sz="2400" b="1" dirty="0">
                <a:solidFill>
                  <a:srgbClr val="CCAE09"/>
                </a:solidFill>
                <a:latin typeface="Arial"/>
                <a:cs typeface="Arial"/>
              </a:rPr>
              <a:t> it</a:t>
            </a:r>
            <a:r>
              <a:rPr sz="2400" b="1" spc="10" dirty="0">
                <a:solidFill>
                  <a:srgbClr val="CCAE09"/>
                </a:solidFill>
                <a:latin typeface="Arial"/>
                <a:cs typeface="Arial"/>
              </a:rPr>
              <a:t> </a:t>
            </a:r>
            <a:r>
              <a:rPr sz="2400" b="1" dirty="0">
                <a:solidFill>
                  <a:srgbClr val="CCAE09"/>
                </a:solidFill>
                <a:latin typeface="Arial"/>
                <a:cs typeface="Arial"/>
              </a:rPr>
              <a:t>is</a:t>
            </a:r>
            <a:r>
              <a:rPr sz="2400" b="1" spc="5" dirty="0">
                <a:solidFill>
                  <a:srgbClr val="CCAE09"/>
                </a:solidFill>
                <a:latin typeface="Arial"/>
                <a:cs typeface="Arial"/>
              </a:rPr>
              <a:t> </a:t>
            </a:r>
            <a:r>
              <a:rPr sz="2400" b="1" spc="-5" dirty="0">
                <a:solidFill>
                  <a:srgbClr val="CCAE09"/>
                </a:solidFill>
                <a:latin typeface="Arial"/>
                <a:cs typeface="Arial"/>
              </a:rPr>
              <a:t>more</a:t>
            </a:r>
            <a:r>
              <a:rPr sz="2400" b="1" spc="5" dirty="0">
                <a:solidFill>
                  <a:srgbClr val="CCAE09"/>
                </a:solidFill>
                <a:latin typeface="Arial"/>
                <a:cs typeface="Arial"/>
              </a:rPr>
              <a:t> </a:t>
            </a:r>
            <a:r>
              <a:rPr sz="2400" b="1" spc="-5" dirty="0">
                <a:solidFill>
                  <a:srgbClr val="CCAE09"/>
                </a:solidFill>
                <a:latin typeface="Arial"/>
                <a:cs typeface="Arial"/>
              </a:rPr>
              <a:t>than </a:t>
            </a:r>
            <a:r>
              <a:rPr sz="2400" b="1" dirty="0">
                <a:solidFill>
                  <a:srgbClr val="CCAE09"/>
                </a:solidFill>
                <a:latin typeface="Arial"/>
                <a:cs typeface="Arial"/>
              </a:rPr>
              <a:t>the</a:t>
            </a:r>
            <a:r>
              <a:rPr sz="2400" b="1" spc="5" dirty="0">
                <a:solidFill>
                  <a:srgbClr val="CCAE09"/>
                </a:solidFill>
                <a:latin typeface="Arial"/>
                <a:cs typeface="Arial"/>
              </a:rPr>
              <a:t> </a:t>
            </a:r>
            <a:r>
              <a:rPr sz="2400" b="1" spc="-5" dirty="0">
                <a:solidFill>
                  <a:srgbClr val="CCAE09"/>
                </a:solidFill>
                <a:latin typeface="Arial"/>
                <a:cs typeface="Arial"/>
              </a:rPr>
              <a:t>mass of </a:t>
            </a:r>
            <a:r>
              <a:rPr sz="2400" b="1" spc="-655" dirty="0">
                <a:solidFill>
                  <a:srgbClr val="CCAE09"/>
                </a:solidFill>
                <a:latin typeface="Arial"/>
                <a:cs typeface="Arial"/>
              </a:rPr>
              <a:t> </a:t>
            </a:r>
            <a:r>
              <a:rPr sz="2400" b="1" dirty="0">
                <a:solidFill>
                  <a:srgbClr val="CCAE09"/>
                </a:solidFill>
                <a:latin typeface="Arial"/>
                <a:cs typeface="Arial"/>
              </a:rPr>
              <a:t>the</a:t>
            </a:r>
            <a:r>
              <a:rPr sz="2400" b="1" spc="-10" dirty="0">
                <a:solidFill>
                  <a:srgbClr val="CCAE09"/>
                </a:solidFill>
                <a:latin typeface="Arial"/>
                <a:cs typeface="Arial"/>
              </a:rPr>
              <a:t> </a:t>
            </a:r>
            <a:r>
              <a:rPr sz="2400" b="1" spc="-5" dirty="0">
                <a:solidFill>
                  <a:srgbClr val="CCAE09"/>
                </a:solidFill>
                <a:latin typeface="Arial"/>
                <a:cs typeface="Arial"/>
              </a:rPr>
              <a:t>final</a:t>
            </a:r>
            <a:r>
              <a:rPr sz="2400" b="1" spc="15" dirty="0">
                <a:solidFill>
                  <a:srgbClr val="CCAE09"/>
                </a:solidFill>
                <a:latin typeface="Arial"/>
                <a:cs typeface="Arial"/>
              </a:rPr>
              <a:t> </a:t>
            </a:r>
            <a:r>
              <a:rPr sz="2400" b="1" spc="-5" dirty="0">
                <a:solidFill>
                  <a:srgbClr val="CCAE09"/>
                </a:solidFill>
                <a:latin typeface="Arial"/>
                <a:cs typeface="Arial"/>
              </a:rPr>
              <a:t>nucleus.</a:t>
            </a:r>
            <a:endParaRPr sz="2400">
              <a:latin typeface="Arial"/>
              <a:cs typeface="Arial"/>
            </a:endParaRPr>
          </a:p>
        </p:txBody>
      </p:sp>
      <p:sp>
        <p:nvSpPr>
          <p:cNvPr id="4" name="object 4"/>
          <p:cNvSpPr txBox="1"/>
          <p:nvPr/>
        </p:nvSpPr>
        <p:spPr>
          <a:xfrm>
            <a:off x="975360" y="2167890"/>
            <a:ext cx="2809875" cy="452120"/>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FF"/>
                </a:solidFill>
                <a:latin typeface="Arial"/>
                <a:cs typeface="Arial"/>
              </a:rPr>
              <a:t>Hydrogen</a:t>
            </a:r>
            <a:r>
              <a:rPr sz="2800" b="1" spc="-75" dirty="0">
                <a:solidFill>
                  <a:srgbClr val="FFFFFF"/>
                </a:solidFill>
                <a:latin typeface="Arial"/>
                <a:cs typeface="Arial"/>
              </a:rPr>
              <a:t> </a:t>
            </a:r>
            <a:r>
              <a:rPr sz="2800" b="1" spc="-5" dirty="0">
                <a:solidFill>
                  <a:srgbClr val="FFFFFF"/>
                </a:solidFill>
                <a:latin typeface="Arial"/>
                <a:cs typeface="Arial"/>
              </a:rPr>
              <a:t>mass:</a:t>
            </a:r>
            <a:endParaRPr sz="2800">
              <a:latin typeface="Arial"/>
              <a:cs typeface="Arial"/>
            </a:endParaRPr>
          </a:p>
        </p:txBody>
      </p:sp>
      <p:sp>
        <p:nvSpPr>
          <p:cNvPr id="5" name="object 5"/>
          <p:cNvSpPr txBox="1"/>
          <p:nvPr/>
        </p:nvSpPr>
        <p:spPr>
          <a:xfrm>
            <a:off x="4485640" y="2137410"/>
            <a:ext cx="2143125" cy="939800"/>
          </a:xfrm>
          <a:prstGeom prst="rect">
            <a:avLst/>
          </a:prstGeom>
        </p:spPr>
        <p:txBody>
          <a:bodyPr vert="horz" wrap="square" lIns="0" tIns="43180" rIns="0" bIns="0" rtlCol="0">
            <a:spAutoFit/>
          </a:bodyPr>
          <a:lstStyle/>
          <a:p>
            <a:pPr algn="ctr">
              <a:lnSpc>
                <a:spcPct val="100000"/>
              </a:lnSpc>
              <a:spcBef>
                <a:spcPts val="340"/>
              </a:spcBef>
            </a:pPr>
            <a:r>
              <a:rPr sz="2800" b="1" dirty="0">
                <a:solidFill>
                  <a:srgbClr val="FFFFFF"/>
                </a:solidFill>
                <a:latin typeface="Arial"/>
                <a:cs typeface="Arial"/>
              </a:rPr>
              <a:t>1.00784</a:t>
            </a:r>
            <a:r>
              <a:rPr sz="2800" b="1" spc="-70" dirty="0">
                <a:solidFill>
                  <a:srgbClr val="FFFFFF"/>
                </a:solidFill>
                <a:latin typeface="Arial"/>
                <a:cs typeface="Arial"/>
              </a:rPr>
              <a:t> </a:t>
            </a:r>
            <a:r>
              <a:rPr sz="2800" b="1" spc="-5" dirty="0">
                <a:solidFill>
                  <a:srgbClr val="FFFFFF"/>
                </a:solidFill>
                <a:latin typeface="Arial"/>
                <a:cs typeface="Arial"/>
              </a:rPr>
              <a:t>amu</a:t>
            </a:r>
            <a:endParaRPr sz="2800">
              <a:latin typeface="Arial"/>
              <a:cs typeface="Arial"/>
            </a:endParaRPr>
          </a:p>
          <a:p>
            <a:pPr marR="44450" algn="ctr">
              <a:lnSpc>
                <a:spcPct val="100000"/>
              </a:lnSpc>
              <a:spcBef>
                <a:spcPts val="240"/>
              </a:spcBef>
            </a:pPr>
            <a:r>
              <a:rPr sz="2800" b="1" dirty="0">
                <a:solidFill>
                  <a:srgbClr val="FFFFFF"/>
                </a:solidFill>
                <a:latin typeface="Arial"/>
                <a:cs typeface="Arial"/>
              </a:rPr>
              <a:t>x</a:t>
            </a:r>
            <a:r>
              <a:rPr sz="2800" b="1" spc="-45" dirty="0">
                <a:solidFill>
                  <a:srgbClr val="FFFFFF"/>
                </a:solidFill>
                <a:latin typeface="Arial"/>
                <a:cs typeface="Arial"/>
              </a:rPr>
              <a:t> </a:t>
            </a:r>
            <a:r>
              <a:rPr sz="2800" b="1" dirty="0">
                <a:solidFill>
                  <a:srgbClr val="FFFFFF"/>
                </a:solidFill>
                <a:latin typeface="Arial"/>
                <a:cs typeface="Arial"/>
              </a:rPr>
              <a:t>4</a:t>
            </a:r>
            <a:endParaRPr sz="2800">
              <a:latin typeface="Arial"/>
              <a:cs typeface="Arial"/>
            </a:endParaRPr>
          </a:p>
        </p:txBody>
      </p:sp>
      <p:sp>
        <p:nvSpPr>
          <p:cNvPr id="6" name="object 6"/>
          <p:cNvSpPr/>
          <p:nvPr/>
        </p:nvSpPr>
        <p:spPr>
          <a:xfrm>
            <a:off x="4191000" y="3200400"/>
            <a:ext cx="1905000" cy="0"/>
          </a:xfrm>
          <a:custGeom>
            <a:avLst/>
            <a:gdLst/>
            <a:ahLst/>
            <a:cxnLst/>
            <a:rect l="l" t="t" r="r" b="b"/>
            <a:pathLst>
              <a:path w="1905000">
                <a:moveTo>
                  <a:pt x="0" y="0"/>
                </a:moveTo>
                <a:lnTo>
                  <a:pt x="1905000" y="0"/>
                </a:lnTo>
              </a:path>
            </a:pathLst>
          </a:custGeom>
          <a:ln w="28393">
            <a:solidFill>
              <a:srgbClr val="FFFFFF"/>
            </a:solidFill>
          </a:ln>
        </p:spPr>
        <p:txBody>
          <a:bodyPr wrap="square" lIns="0" tIns="0" rIns="0" bIns="0" rtlCol="0"/>
          <a:lstStyle/>
          <a:p>
            <a:endParaRPr/>
          </a:p>
        </p:txBody>
      </p:sp>
      <p:sp>
        <p:nvSpPr>
          <p:cNvPr id="7" name="object 7"/>
          <p:cNvSpPr txBox="1"/>
          <p:nvPr/>
        </p:nvSpPr>
        <p:spPr>
          <a:xfrm>
            <a:off x="4254500" y="3128010"/>
            <a:ext cx="2451735" cy="1701800"/>
          </a:xfrm>
          <a:prstGeom prst="rect">
            <a:avLst/>
          </a:prstGeom>
        </p:spPr>
        <p:txBody>
          <a:bodyPr vert="horz" wrap="square" lIns="0" tIns="119380" rIns="0" bIns="0" rtlCol="0">
            <a:spAutoFit/>
          </a:bodyPr>
          <a:lstStyle/>
          <a:p>
            <a:pPr marR="5080" algn="r">
              <a:lnSpc>
                <a:spcPct val="100000"/>
              </a:lnSpc>
              <a:spcBef>
                <a:spcPts val="940"/>
              </a:spcBef>
            </a:pPr>
            <a:r>
              <a:rPr sz="2800" b="1" dirty="0">
                <a:solidFill>
                  <a:srgbClr val="FFFFFF"/>
                </a:solidFill>
                <a:latin typeface="Arial"/>
                <a:cs typeface="Arial"/>
              </a:rPr>
              <a:t>4.03136</a:t>
            </a:r>
            <a:r>
              <a:rPr sz="2800" b="1" spc="-110" dirty="0">
                <a:solidFill>
                  <a:srgbClr val="FFFFFF"/>
                </a:solidFill>
                <a:latin typeface="Arial"/>
                <a:cs typeface="Arial"/>
              </a:rPr>
              <a:t> </a:t>
            </a:r>
            <a:r>
              <a:rPr sz="2800" b="1" dirty="0">
                <a:solidFill>
                  <a:srgbClr val="FFFFFF"/>
                </a:solidFill>
                <a:latin typeface="Arial"/>
                <a:cs typeface="Arial"/>
              </a:rPr>
              <a:t>amu</a:t>
            </a:r>
            <a:endParaRPr sz="2800">
              <a:latin typeface="Arial"/>
              <a:cs typeface="Arial"/>
            </a:endParaRPr>
          </a:p>
          <a:p>
            <a:pPr marR="5080" algn="r">
              <a:lnSpc>
                <a:spcPct val="100000"/>
              </a:lnSpc>
              <a:spcBef>
                <a:spcPts val="840"/>
              </a:spcBef>
              <a:tabLst>
                <a:tab pos="307975" algn="l"/>
              </a:tabLst>
            </a:pPr>
            <a:r>
              <a:rPr sz="2800" u="heavy" dirty="0">
                <a:solidFill>
                  <a:srgbClr val="FFFFFF"/>
                </a:solidFill>
                <a:uFill>
                  <a:solidFill>
                    <a:srgbClr val="FFFFFF"/>
                  </a:solidFill>
                </a:uFill>
                <a:latin typeface="Times New Roman"/>
                <a:cs typeface="Times New Roman"/>
              </a:rPr>
              <a:t> 	</a:t>
            </a:r>
            <a:r>
              <a:rPr sz="2800" b="1" u="heavy" dirty="0">
                <a:solidFill>
                  <a:srgbClr val="FFFFFF"/>
                </a:solidFill>
                <a:uFill>
                  <a:solidFill>
                    <a:srgbClr val="FFFFFF"/>
                  </a:solidFill>
                </a:uFill>
                <a:latin typeface="Arial"/>
                <a:cs typeface="Arial"/>
              </a:rPr>
              <a:t>4.00260</a:t>
            </a:r>
            <a:r>
              <a:rPr sz="2800" b="1" spc="-110" dirty="0">
                <a:solidFill>
                  <a:srgbClr val="FFFFFF"/>
                </a:solidFill>
                <a:latin typeface="Arial"/>
                <a:cs typeface="Arial"/>
              </a:rPr>
              <a:t> </a:t>
            </a:r>
            <a:r>
              <a:rPr sz="2800" b="1" u="heavy" dirty="0">
                <a:solidFill>
                  <a:srgbClr val="FFFFFF"/>
                </a:solidFill>
                <a:uFill>
                  <a:solidFill>
                    <a:srgbClr val="FFFFFF"/>
                  </a:solidFill>
                </a:uFill>
                <a:latin typeface="Arial"/>
                <a:cs typeface="Arial"/>
              </a:rPr>
              <a:t>a</a:t>
            </a:r>
            <a:r>
              <a:rPr sz="2800" b="1" dirty="0">
                <a:solidFill>
                  <a:srgbClr val="FFFFFF"/>
                </a:solidFill>
                <a:latin typeface="Arial"/>
                <a:cs typeface="Arial"/>
              </a:rPr>
              <a:t>mu</a:t>
            </a:r>
            <a:endParaRPr sz="2800">
              <a:latin typeface="Arial"/>
              <a:cs typeface="Arial"/>
            </a:endParaRPr>
          </a:p>
          <a:p>
            <a:pPr marR="82550" algn="r">
              <a:lnSpc>
                <a:spcPct val="100000"/>
              </a:lnSpc>
              <a:spcBef>
                <a:spcPts val="1440"/>
              </a:spcBef>
            </a:pPr>
            <a:r>
              <a:rPr sz="2800" b="1" dirty="0">
                <a:solidFill>
                  <a:srgbClr val="FFFFFF"/>
                </a:solidFill>
                <a:latin typeface="Arial"/>
                <a:cs typeface="Arial"/>
              </a:rPr>
              <a:t>0.02876</a:t>
            </a:r>
            <a:r>
              <a:rPr sz="2800" b="1" spc="-40" dirty="0">
                <a:solidFill>
                  <a:srgbClr val="FFFFFF"/>
                </a:solidFill>
                <a:latin typeface="Arial"/>
                <a:cs typeface="Arial"/>
              </a:rPr>
              <a:t> </a:t>
            </a:r>
            <a:r>
              <a:rPr sz="2800" b="1" spc="-5" dirty="0">
                <a:solidFill>
                  <a:srgbClr val="FFFFFF"/>
                </a:solidFill>
                <a:latin typeface="Arial"/>
                <a:cs typeface="Arial"/>
              </a:rPr>
              <a:t>amu</a:t>
            </a:r>
            <a:endParaRPr sz="2800">
              <a:latin typeface="Arial"/>
              <a:cs typeface="Arial"/>
            </a:endParaRPr>
          </a:p>
        </p:txBody>
      </p:sp>
      <p:grpSp>
        <p:nvGrpSpPr>
          <p:cNvPr id="8" name="object 8"/>
          <p:cNvGrpSpPr/>
          <p:nvPr/>
        </p:nvGrpSpPr>
        <p:grpSpPr>
          <a:xfrm>
            <a:off x="376327" y="5024527"/>
            <a:ext cx="542925" cy="542925"/>
            <a:chOff x="376327" y="5024527"/>
            <a:chExt cx="542925" cy="542925"/>
          </a:xfrm>
        </p:grpSpPr>
        <p:sp>
          <p:nvSpPr>
            <p:cNvPr id="9" name="object 9"/>
            <p:cNvSpPr/>
            <p:nvPr/>
          </p:nvSpPr>
          <p:spPr>
            <a:xfrm>
              <a:off x="380999" y="5029200"/>
              <a:ext cx="533400" cy="533400"/>
            </a:xfrm>
            <a:custGeom>
              <a:avLst/>
              <a:gdLst/>
              <a:ahLst/>
              <a:cxnLst/>
              <a:rect l="l" t="t" r="r" b="b"/>
              <a:pathLst>
                <a:path w="533400" h="533400">
                  <a:moveTo>
                    <a:pt x="266700" y="0"/>
                  </a:moveTo>
                  <a:lnTo>
                    <a:pt x="218753" y="4296"/>
                  </a:lnTo>
                  <a:lnTo>
                    <a:pt x="173629" y="16682"/>
                  </a:lnTo>
                  <a:lnTo>
                    <a:pt x="132080" y="36406"/>
                  </a:lnTo>
                  <a:lnTo>
                    <a:pt x="94858" y="62716"/>
                  </a:lnTo>
                  <a:lnTo>
                    <a:pt x="62716" y="94858"/>
                  </a:lnTo>
                  <a:lnTo>
                    <a:pt x="36406" y="132080"/>
                  </a:lnTo>
                  <a:lnTo>
                    <a:pt x="16682" y="173629"/>
                  </a:lnTo>
                  <a:lnTo>
                    <a:pt x="4296" y="218753"/>
                  </a:lnTo>
                  <a:lnTo>
                    <a:pt x="0" y="266700"/>
                  </a:lnTo>
                  <a:lnTo>
                    <a:pt x="4296" y="314646"/>
                  </a:lnTo>
                  <a:lnTo>
                    <a:pt x="16682" y="359770"/>
                  </a:lnTo>
                  <a:lnTo>
                    <a:pt x="36406" y="401320"/>
                  </a:lnTo>
                  <a:lnTo>
                    <a:pt x="62716" y="438541"/>
                  </a:lnTo>
                  <a:lnTo>
                    <a:pt x="94858" y="470683"/>
                  </a:lnTo>
                  <a:lnTo>
                    <a:pt x="132079" y="496993"/>
                  </a:lnTo>
                  <a:lnTo>
                    <a:pt x="173629" y="516717"/>
                  </a:lnTo>
                  <a:lnTo>
                    <a:pt x="218753" y="529103"/>
                  </a:lnTo>
                  <a:lnTo>
                    <a:pt x="266700" y="533400"/>
                  </a:lnTo>
                  <a:lnTo>
                    <a:pt x="314646" y="529103"/>
                  </a:lnTo>
                  <a:lnTo>
                    <a:pt x="359770" y="516717"/>
                  </a:lnTo>
                  <a:lnTo>
                    <a:pt x="401320"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80"/>
                  </a:lnTo>
                  <a:lnTo>
                    <a:pt x="470683" y="94858"/>
                  </a:lnTo>
                  <a:lnTo>
                    <a:pt x="438541" y="62716"/>
                  </a:lnTo>
                  <a:lnTo>
                    <a:pt x="401320" y="36406"/>
                  </a:lnTo>
                  <a:lnTo>
                    <a:pt x="359770" y="16682"/>
                  </a:lnTo>
                  <a:lnTo>
                    <a:pt x="314646" y="4296"/>
                  </a:lnTo>
                  <a:lnTo>
                    <a:pt x="266700" y="0"/>
                  </a:lnTo>
                  <a:close/>
                </a:path>
              </a:pathLst>
            </a:custGeom>
            <a:solidFill>
              <a:srgbClr val="6D9FAF"/>
            </a:solidFill>
          </p:spPr>
          <p:txBody>
            <a:bodyPr wrap="square" lIns="0" tIns="0" rIns="0" bIns="0" rtlCol="0"/>
            <a:lstStyle/>
            <a:p>
              <a:endParaRPr/>
            </a:p>
          </p:txBody>
        </p:sp>
        <p:sp>
          <p:nvSpPr>
            <p:cNvPr id="10" name="object 10"/>
            <p:cNvSpPr/>
            <p:nvPr/>
          </p:nvSpPr>
          <p:spPr>
            <a:xfrm>
              <a:off x="380999" y="5029200"/>
              <a:ext cx="533400" cy="533400"/>
            </a:xfrm>
            <a:custGeom>
              <a:avLst/>
              <a:gdLst/>
              <a:ahLst/>
              <a:cxnLst/>
              <a:rect l="l" t="t" r="r" b="b"/>
              <a:pathLst>
                <a:path w="533400" h="533400">
                  <a:moveTo>
                    <a:pt x="266700" y="533400"/>
                  </a:moveTo>
                  <a:lnTo>
                    <a:pt x="218753" y="529103"/>
                  </a:lnTo>
                  <a:lnTo>
                    <a:pt x="173629" y="516717"/>
                  </a:lnTo>
                  <a:lnTo>
                    <a:pt x="132079" y="496993"/>
                  </a:lnTo>
                  <a:lnTo>
                    <a:pt x="94858" y="470683"/>
                  </a:lnTo>
                  <a:lnTo>
                    <a:pt x="62716" y="438541"/>
                  </a:lnTo>
                  <a:lnTo>
                    <a:pt x="36406" y="401320"/>
                  </a:lnTo>
                  <a:lnTo>
                    <a:pt x="16682" y="359770"/>
                  </a:lnTo>
                  <a:lnTo>
                    <a:pt x="4296" y="314646"/>
                  </a:lnTo>
                  <a:lnTo>
                    <a:pt x="0" y="266700"/>
                  </a:lnTo>
                  <a:lnTo>
                    <a:pt x="4296" y="218753"/>
                  </a:lnTo>
                  <a:lnTo>
                    <a:pt x="16682" y="173629"/>
                  </a:lnTo>
                  <a:lnTo>
                    <a:pt x="36406" y="132080"/>
                  </a:lnTo>
                  <a:lnTo>
                    <a:pt x="62716" y="94858"/>
                  </a:lnTo>
                  <a:lnTo>
                    <a:pt x="94858" y="62716"/>
                  </a:lnTo>
                  <a:lnTo>
                    <a:pt x="132080" y="36406"/>
                  </a:lnTo>
                  <a:lnTo>
                    <a:pt x="173629" y="16682"/>
                  </a:lnTo>
                  <a:lnTo>
                    <a:pt x="218753" y="4296"/>
                  </a:lnTo>
                  <a:lnTo>
                    <a:pt x="266700" y="0"/>
                  </a:lnTo>
                  <a:lnTo>
                    <a:pt x="314646" y="4296"/>
                  </a:lnTo>
                  <a:lnTo>
                    <a:pt x="359770" y="16682"/>
                  </a:lnTo>
                  <a:lnTo>
                    <a:pt x="401320" y="36406"/>
                  </a:lnTo>
                  <a:lnTo>
                    <a:pt x="438541" y="62716"/>
                  </a:lnTo>
                  <a:lnTo>
                    <a:pt x="470683" y="94858"/>
                  </a:lnTo>
                  <a:lnTo>
                    <a:pt x="496993" y="132080"/>
                  </a:lnTo>
                  <a:lnTo>
                    <a:pt x="516717" y="173629"/>
                  </a:lnTo>
                  <a:lnTo>
                    <a:pt x="529103" y="218753"/>
                  </a:lnTo>
                  <a:lnTo>
                    <a:pt x="533400" y="266700"/>
                  </a:lnTo>
                  <a:lnTo>
                    <a:pt x="529103" y="314646"/>
                  </a:lnTo>
                  <a:lnTo>
                    <a:pt x="516717" y="359770"/>
                  </a:lnTo>
                  <a:lnTo>
                    <a:pt x="496993" y="401319"/>
                  </a:lnTo>
                  <a:lnTo>
                    <a:pt x="470683" y="438541"/>
                  </a:lnTo>
                  <a:lnTo>
                    <a:pt x="438541" y="470683"/>
                  </a:lnTo>
                  <a:lnTo>
                    <a:pt x="401320" y="496993"/>
                  </a:lnTo>
                  <a:lnTo>
                    <a:pt x="359770" y="516717"/>
                  </a:lnTo>
                  <a:lnTo>
                    <a:pt x="314646" y="529103"/>
                  </a:lnTo>
                  <a:lnTo>
                    <a:pt x="266700" y="533400"/>
                  </a:lnTo>
                  <a:close/>
                </a:path>
              </a:pathLst>
            </a:custGeom>
            <a:ln w="9344">
              <a:solidFill>
                <a:srgbClr val="FFFFFF"/>
              </a:solidFill>
            </a:ln>
          </p:spPr>
          <p:txBody>
            <a:bodyPr wrap="square" lIns="0" tIns="0" rIns="0" bIns="0" rtlCol="0"/>
            <a:lstStyle/>
            <a:p>
              <a:endParaRPr/>
            </a:p>
          </p:txBody>
        </p:sp>
      </p:grpSp>
      <p:sp>
        <p:nvSpPr>
          <p:cNvPr id="11" name="object 11"/>
          <p:cNvSpPr txBox="1"/>
          <p:nvPr/>
        </p:nvSpPr>
        <p:spPr>
          <a:xfrm>
            <a:off x="506730" y="5069840"/>
            <a:ext cx="282575"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FFFF"/>
                </a:solidFill>
                <a:latin typeface="Arial"/>
                <a:cs typeface="Arial"/>
              </a:rPr>
              <a:t>H</a:t>
            </a:r>
            <a:endParaRPr sz="2800">
              <a:latin typeface="Arial"/>
              <a:cs typeface="Arial"/>
            </a:endParaRPr>
          </a:p>
        </p:txBody>
      </p:sp>
      <p:grpSp>
        <p:nvGrpSpPr>
          <p:cNvPr id="12" name="object 12"/>
          <p:cNvGrpSpPr/>
          <p:nvPr/>
        </p:nvGrpSpPr>
        <p:grpSpPr>
          <a:xfrm>
            <a:off x="300127" y="5862727"/>
            <a:ext cx="542925" cy="542925"/>
            <a:chOff x="300127" y="5862727"/>
            <a:chExt cx="542925" cy="542925"/>
          </a:xfrm>
        </p:grpSpPr>
        <p:sp>
          <p:nvSpPr>
            <p:cNvPr id="13" name="object 13"/>
            <p:cNvSpPr/>
            <p:nvPr/>
          </p:nvSpPr>
          <p:spPr>
            <a:xfrm>
              <a:off x="304799" y="5867400"/>
              <a:ext cx="533400" cy="533400"/>
            </a:xfrm>
            <a:custGeom>
              <a:avLst/>
              <a:gdLst/>
              <a:ahLst/>
              <a:cxnLst/>
              <a:rect l="l" t="t" r="r" b="b"/>
              <a:pathLst>
                <a:path w="533400" h="533400">
                  <a:moveTo>
                    <a:pt x="266700" y="0"/>
                  </a:moveTo>
                  <a:lnTo>
                    <a:pt x="218753" y="4296"/>
                  </a:lnTo>
                  <a:lnTo>
                    <a:pt x="173629" y="16682"/>
                  </a:lnTo>
                  <a:lnTo>
                    <a:pt x="132079" y="36406"/>
                  </a:lnTo>
                  <a:lnTo>
                    <a:pt x="94858" y="62716"/>
                  </a:lnTo>
                  <a:lnTo>
                    <a:pt x="62716" y="94858"/>
                  </a:lnTo>
                  <a:lnTo>
                    <a:pt x="36406" y="132080"/>
                  </a:lnTo>
                  <a:lnTo>
                    <a:pt x="16682" y="173629"/>
                  </a:lnTo>
                  <a:lnTo>
                    <a:pt x="4296" y="218753"/>
                  </a:lnTo>
                  <a:lnTo>
                    <a:pt x="0" y="266700"/>
                  </a:lnTo>
                  <a:lnTo>
                    <a:pt x="4296" y="314646"/>
                  </a:lnTo>
                  <a:lnTo>
                    <a:pt x="16682" y="359770"/>
                  </a:lnTo>
                  <a:lnTo>
                    <a:pt x="36406" y="401319"/>
                  </a:lnTo>
                  <a:lnTo>
                    <a:pt x="62716" y="438541"/>
                  </a:lnTo>
                  <a:lnTo>
                    <a:pt x="94858" y="470683"/>
                  </a:lnTo>
                  <a:lnTo>
                    <a:pt x="132079" y="496993"/>
                  </a:lnTo>
                  <a:lnTo>
                    <a:pt x="173629" y="516717"/>
                  </a:lnTo>
                  <a:lnTo>
                    <a:pt x="218753" y="529103"/>
                  </a:lnTo>
                  <a:lnTo>
                    <a:pt x="266700" y="533400"/>
                  </a:lnTo>
                  <a:lnTo>
                    <a:pt x="314646" y="529103"/>
                  </a:lnTo>
                  <a:lnTo>
                    <a:pt x="359770" y="516717"/>
                  </a:lnTo>
                  <a:lnTo>
                    <a:pt x="401320" y="496993"/>
                  </a:lnTo>
                  <a:lnTo>
                    <a:pt x="438541" y="470683"/>
                  </a:lnTo>
                  <a:lnTo>
                    <a:pt x="470683" y="438541"/>
                  </a:lnTo>
                  <a:lnTo>
                    <a:pt x="496993" y="401320"/>
                  </a:lnTo>
                  <a:lnTo>
                    <a:pt x="516717" y="359770"/>
                  </a:lnTo>
                  <a:lnTo>
                    <a:pt x="529103" y="314646"/>
                  </a:lnTo>
                  <a:lnTo>
                    <a:pt x="533400" y="266700"/>
                  </a:lnTo>
                  <a:lnTo>
                    <a:pt x="529103" y="218753"/>
                  </a:lnTo>
                  <a:lnTo>
                    <a:pt x="516717" y="173629"/>
                  </a:lnTo>
                  <a:lnTo>
                    <a:pt x="496993" y="132079"/>
                  </a:lnTo>
                  <a:lnTo>
                    <a:pt x="470683" y="94858"/>
                  </a:lnTo>
                  <a:lnTo>
                    <a:pt x="438541" y="62716"/>
                  </a:lnTo>
                  <a:lnTo>
                    <a:pt x="401320" y="36406"/>
                  </a:lnTo>
                  <a:lnTo>
                    <a:pt x="359770" y="16682"/>
                  </a:lnTo>
                  <a:lnTo>
                    <a:pt x="314646" y="4296"/>
                  </a:lnTo>
                  <a:lnTo>
                    <a:pt x="266700" y="0"/>
                  </a:lnTo>
                  <a:close/>
                </a:path>
              </a:pathLst>
            </a:custGeom>
            <a:solidFill>
              <a:srgbClr val="6D9FAF"/>
            </a:solidFill>
          </p:spPr>
          <p:txBody>
            <a:bodyPr wrap="square" lIns="0" tIns="0" rIns="0" bIns="0" rtlCol="0"/>
            <a:lstStyle/>
            <a:p>
              <a:endParaRPr/>
            </a:p>
          </p:txBody>
        </p:sp>
        <p:sp>
          <p:nvSpPr>
            <p:cNvPr id="14" name="object 14"/>
            <p:cNvSpPr/>
            <p:nvPr/>
          </p:nvSpPr>
          <p:spPr>
            <a:xfrm>
              <a:off x="304799" y="5867400"/>
              <a:ext cx="533400" cy="533400"/>
            </a:xfrm>
            <a:custGeom>
              <a:avLst/>
              <a:gdLst/>
              <a:ahLst/>
              <a:cxnLst/>
              <a:rect l="l" t="t" r="r" b="b"/>
              <a:pathLst>
                <a:path w="533400" h="533400">
                  <a:moveTo>
                    <a:pt x="266700" y="533400"/>
                  </a:moveTo>
                  <a:lnTo>
                    <a:pt x="218753" y="529103"/>
                  </a:lnTo>
                  <a:lnTo>
                    <a:pt x="173629" y="516717"/>
                  </a:lnTo>
                  <a:lnTo>
                    <a:pt x="132079" y="496993"/>
                  </a:lnTo>
                  <a:lnTo>
                    <a:pt x="94858" y="470683"/>
                  </a:lnTo>
                  <a:lnTo>
                    <a:pt x="62716" y="438541"/>
                  </a:lnTo>
                  <a:lnTo>
                    <a:pt x="36406" y="401319"/>
                  </a:lnTo>
                  <a:lnTo>
                    <a:pt x="16682" y="359770"/>
                  </a:lnTo>
                  <a:lnTo>
                    <a:pt x="4296" y="314646"/>
                  </a:lnTo>
                  <a:lnTo>
                    <a:pt x="0" y="266700"/>
                  </a:ln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314646" y="4296"/>
                  </a:lnTo>
                  <a:lnTo>
                    <a:pt x="359770" y="16682"/>
                  </a:lnTo>
                  <a:lnTo>
                    <a:pt x="401320" y="36406"/>
                  </a:lnTo>
                  <a:lnTo>
                    <a:pt x="438541" y="62716"/>
                  </a:lnTo>
                  <a:lnTo>
                    <a:pt x="470683" y="94858"/>
                  </a:lnTo>
                  <a:lnTo>
                    <a:pt x="496993" y="132079"/>
                  </a:lnTo>
                  <a:lnTo>
                    <a:pt x="516717" y="173629"/>
                  </a:lnTo>
                  <a:lnTo>
                    <a:pt x="529103" y="218753"/>
                  </a:lnTo>
                  <a:lnTo>
                    <a:pt x="533400" y="266700"/>
                  </a:lnTo>
                  <a:lnTo>
                    <a:pt x="529103" y="314646"/>
                  </a:lnTo>
                  <a:lnTo>
                    <a:pt x="516717" y="359770"/>
                  </a:lnTo>
                  <a:lnTo>
                    <a:pt x="496993" y="401320"/>
                  </a:lnTo>
                  <a:lnTo>
                    <a:pt x="470683" y="438541"/>
                  </a:lnTo>
                  <a:lnTo>
                    <a:pt x="438541" y="470683"/>
                  </a:lnTo>
                  <a:lnTo>
                    <a:pt x="401320" y="496993"/>
                  </a:lnTo>
                  <a:lnTo>
                    <a:pt x="359770" y="516717"/>
                  </a:lnTo>
                  <a:lnTo>
                    <a:pt x="314646" y="529103"/>
                  </a:lnTo>
                  <a:lnTo>
                    <a:pt x="266700" y="533400"/>
                  </a:lnTo>
                  <a:close/>
                </a:path>
              </a:pathLst>
            </a:custGeom>
            <a:ln w="9344">
              <a:solidFill>
                <a:srgbClr val="FFFFFF"/>
              </a:solidFill>
            </a:ln>
          </p:spPr>
          <p:txBody>
            <a:bodyPr wrap="square" lIns="0" tIns="0" rIns="0" bIns="0" rtlCol="0"/>
            <a:lstStyle/>
            <a:p>
              <a:endParaRPr/>
            </a:p>
          </p:txBody>
        </p:sp>
      </p:grpSp>
      <p:grpSp>
        <p:nvGrpSpPr>
          <p:cNvPr id="15" name="object 15"/>
          <p:cNvGrpSpPr/>
          <p:nvPr/>
        </p:nvGrpSpPr>
        <p:grpSpPr>
          <a:xfrm>
            <a:off x="1290727" y="4643527"/>
            <a:ext cx="542925" cy="542925"/>
            <a:chOff x="1290727" y="4643527"/>
            <a:chExt cx="542925" cy="542925"/>
          </a:xfrm>
        </p:grpSpPr>
        <p:sp>
          <p:nvSpPr>
            <p:cNvPr id="16" name="object 16"/>
            <p:cNvSpPr/>
            <p:nvPr/>
          </p:nvSpPr>
          <p:spPr>
            <a:xfrm>
              <a:off x="1295400" y="4648200"/>
              <a:ext cx="533400" cy="533400"/>
            </a:xfrm>
            <a:custGeom>
              <a:avLst/>
              <a:gdLst/>
              <a:ahLst/>
              <a:cxnLst/>
              <a:rect l="l" t="t" r="r" b="b"/>
              <a:pathLst>
                <a:path w="533400" h="533400">
                  <a:moveTo>
                    <a:pt x="266700" y="0"/>
                  </a:moveTo>
                  <a:lnTo>
                    <a:pt x="218753" y="4296"/>
                  </a:lnTo>
                  <a:lnTo>
                    <a:pt x="173629" y="16682"/>
                  </a:lnTo>
                  <a:lnTo>
                    <a:pt x="132079" y="36406"/>
                  </a:lnTo>
                  <a:lnTo>
                    <a:pt x="94858" y="62716"/>
                  </a:lnTo>
                  <a:lnTo>
                    <a:pt x="62716" y="94858"/>
                  </a:lnTo>
                  <a:lnTo>
                    <a:pt x="36406" y="132080"/>
                  </a:lnTo>
                  <a:lnTo>
                    <a:pt x="16682" y="173629"/>
                  </a:lnTo>
                  <a:lnTo>
                    <a:pt x="4296" y="218753"/>
                  </a:lnTo>
                  <a:lnTo>
                    <a:pt x="0" y="266700"/>
                  </a:lnTo>
                  <a:lnTo>
                    <a:pt x="4296" y="314646"/>
                  </a:lnTo>
                  <a:lnTo>
                    <a:pt x="16682" y="359770"/>
                  </a:lnTo>
                  <a:lnTo>
                    <a:pt x="36406" y="401319"/>
                  </a:lnTo>
                  <a:lnTo>
                    <a:pt x="62716" y="438541"/>
                  </a:lnTo>
                  <a:lnTo>
                    <a:pt x="94858" y="470683"/>
                  </a:lnTo>
                  <a:lnTo>
                    <a:pt x="132080" y="496993"/>
                  </a:lnTo>
                  <a:lnTo>
                    <a:pt x="173629" y="516717"/>
                  </a:lnTo>
                  <a:lnTo>
                    <a:pt x="218753" y="529103"/>
                  </a:lnTo>
                  <a:lnTo>
                    <a:pt x="266700" y="533400"/>
                  </a:lnTo>
                  <a:lnTo>
                    <a:pt x="314646" y="529103"/>
                  </a:lnTo>
                  <a:lnTo>
                    <a:pt x="359770" y="516717"/>
                  </a:lnTo>
                  <a:lnTo>
                    <a:pt x="401319"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80"/>
                  </a:lnTo>
                  <a:lnTo>
                    <a:pt x="470683" y="94858"/>
                  </a:lnTo>
                  <a:lnTo>
                    <a:pt x="438541" y="62716"/>
                  </a:lnTo>
                  <a:lnTo>
                    <a:pt x="401319" y="36406"/>
                  </a:lnTo>
                  <a:lnTo>
                    <a:pt x="359770" y="16682"/>
                  </a:lnTo>
                  <a:lnTo>
                    <a:pt x="314646" y="4296"/>
                  </a:lnTo>
                  <a:lnTo>
                    <a:pt x="266700" y="0"/>
                  </a:lnTo>
                  <a:close/>
                </a:path>
              </a:pathLst>
            </a:custGeom>
            <a:solidFill>
              <a:srgbClr val="6D9FAF"/>
            </a:solidFill>
          </p:spPr>
          <p:txBody>
            <a:bodyPr wrap="square" lIns="0" tIns="0" rIns="0" bIns="0" rtlCol="0"/>
            <a:lstStyle/>
            <a:p>
              <a:endParaRPr/>
            </a:p>
          </p:txBody>
        </p:sp>
        <p:sp>
          <p:nvSpPr>
            <p:cNvPr id="17" name="object 17"/>
            <p:cNvSpPr/>
            <p:nvPr/>
          </p:nvSpPr>
          <p:spPr>
            <a:xfrm>
              <a:off x="1295400" y="4648200"/>
              <a:ext cx="533400" cy="533400"/>
            </a:xfrm>
            <a:custGeom>
              <a:avLst/>
              <a:gdLst/>
              <a:ahLst/>
              <a:cxnLst/>
              <a:rect l="l" t="t" r="r" b="b"/>
              <a:pathLst>
                <a:path w="533400" h="533400">
                  <a:moveTo>
                    <a:pt x="266700" y="533400"/>
                  </a:moveTo>
                  <a:lnTo>
                    <a:pt x="218753" y="529103"/>
                  </a:lnTo>
                  <a:lnTo>
                    <a:pt x="173629" y="516717"/>
                  </a:lnTo>
                  <a:lnTo>
                    <a:pt x="132080" y="496993"/>
                  </a:lnTo>
                  <a:lnTo>
                    <a:pt x="94858" y="470683"/>
                  </a:lnTo>
                  <a:lnTo>
                    <a:pt x="62716" y="438541"/>
                  </a:lnTo>
                  <a:lnTo>
                    <a:pt x="36406" y="401319"/>
                  </a:lnTo>
                  <a:lnTo>
                    <a:pt x="16682" y="359770"/>
                  </a:lnTo>
                  <a:lnTo>
                    <a:pt x="4296" y="314646"/>
                  </a:lnTo>
                  <a:lnTo>
                    <a:pt x="0" y="266700"/>
                  </a:ln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314646" y="4296"/>
                  </a:lnTo>
                  <a:lnTo>
                    <a:pt x="359770" y="16682"/>
                  </a:lnTo>
                  <a:lnTo>
                    <a:pt x="401319" y="36406"/>
                  </a:lnTo>
                  <a:lnTo>
                    <a:pt x="438541" y="62716"/>
                  </a:lnTo>
                  <a:lnTo>
                    <a:pt x="470683" y="94858"/>
                  </a:lnTo>
                  <a:lnTo>
                    <a:pt x="496993" y="132080"/>
                  </a:lnTo>
                  <a:lnTo>
                    <a:pt x="516717" y="173629"/>
                  </a:lnTo>
                  <a:lnTo>
                    <a:pt x="529103" y="218753"/>
                  </a:lnTo>
                  <a:lnTo>
                    <a:pt x="533400" y="266700"/>
                  </a:lnTo>
                  <a:lnTo>
                    <a:pt x="529103" y="314646"/>
                  </a:lnTo>
                  <a:lnTo>
                    <a:pt x="516717" y="359770"/>
                  </a:lnTo>
                  <a:lnTo>
                    <a:pt x="496993" y="401319"/>
                  </a:lnTo>
                  <a:lnTo>
                    <a:pt x="470683" y="438541"/>
                  </a:lnTo>
                  <a:lnTo>
                    <a:pt x="438541" y="470683"/>
                  </a:lnTo>
                  <a:lnTo>
                    <a:pt x="401319" y="496993"/>
                  </a:lnTo>
                  <a:lnTo>
                    <a:pt x="359770" y="516717"/>
                  </a:lnTo>
                  <a:lnTo>
                    <a:pt x="314646" y="529103"/>
                  </a:lnTo>
                  <a:lnTo>
                    <a:pt x="266700" y="533400"/>
                  </a:lnTo>
                  <a:close/>
                </a:path>
              </a:pathLst>
            </a:custGeom>
            <a:ln w="9344">
              <a:solidFill>
                <a:srgbClr val="FFFFFF"/>
              </a:solidFill>
            </a:ln>
          </p:spPr>
          <p:txBody>
            <a:bodyPr wrap="square" lIns="0" tIns="0" rIns="0" bIns="0" rtlCol="0"/>
            <a:lstStyle/>
            <a:p>
              <a:endParaRPr/>
            </a:p>
          </p:txBody>
        </p:sp>
      </p:grpSp>
      <p:sp>
        <p:nvSpPr>
          <p:cNvPr id="18" name="object 18"/>
          <p:cNvSpPr txBox="1"/>
          <p:nvPr/>
        </p:nvSpPr>
        <p:spPr>
          <a:xfrm>
            <a:off x="1421130" y="3585209"/>
            <a:ext cx="2592705" cy="1555750"/>
          </a:xfrm>
          <a:prstGeom prst="rect">
            <a:avLst/>
          </a:prstGeom>
        </p:spPr>
        <p:txBody>
          <a:bodyPr vert="horz" wrap="square" lIns="0" tIns="12065" rIns="0" bIns="0" rtlCol="0">
            <a:spAutoFit/>
          </a:bodyPr>
          <a:lstStyle/>
          <a:p>
            <a:pPr marL="644525" marR="5080" indent="-377190">
              <a:lnSpc>
                <a:spcPct val="142900"/>
              </a:lnSpc>
              <a:spcBef>
                <a:spcPts val="95"/>
              </a:spcBef>
            </a:pPr>
            <a:r>
              <a:rPr sz="2800" b="1" spc="-5" dirty="0">
                <a:solidFill>
                  <a:srgbClr val="FFFFFF"/>
                </a:solidFill>
                <a:latin typeface="Arial"/>
                <a:cs typeface="Arial"/>
              </a:rPr>
              <a:t>Helium</a:t>
            </a:r>
            <a:r>
              <a:rPr sz="2800" b="1" spc="-75" dirty="0">
                <a:solidFill>
                  <a:srgbClr val="FFFFFF"/>
                </a:solidFill>
                <a:latin typeface="Arial"/>
                <a:cs typeface="Arial"/>
              </a:rPr>
              <a:t> </a:t>
            </a:r>
            <a:r>
              <a:rPr sz="2800" b="1" spc="-5" dirty="0">
                <a:solidFill>
                  <a:srgbClr val="FFFFFF"/>
                </a:solidFill>
                <a:latin typeface="Arial"/>
                <a:cs typeface="Arial"/>
              </a:rPr>
              <a:t>mass: </a:t>
            </a:r>
            <a:r>
              <a:rPr sz="2800" b="1" spc="-760" dirty="0">
                <a:solidFill>
                  <a:srgbClr val="FFFFFF"/>
                </a:solidFill>
                <a:latin typeface="Arial"/>
                <a:cs typeface="Arial"/>
              </a:rPr>
              <a:t> </a:t>
            </a:r>
            <a:r>
              <a:rPr sz="2800" b="1" spc="-5" dirty="0">
                <a:solidFill>
                  <a:srgbClr val="FFFFFF"/>
                </a:solidFill>
                <a:latin typeface="Arial"/>
                <a:cs typeface="Arial"/>
              </a:rPr>
              <a:t>Difference:</a:t>
            </a:r>
            <a:endParaRPr sz="2800">
              <a:latin typeface="Arial"/>
              <a:cs typeface="Arial"/>
            </a:endParaRPr>
          </a:p>
          <a:p>
            <a:pPr marL="12700">
              <a:lnSpc>
                <a:spcPts val="2450"/>
              </a:lnSpc>
            </a:pPr>
            <a:r>
              <a:rPr sz="2800" b="1" dirty="0">
                <a:solidFill>
                  <a:srgbClr val="FFFFFF"/>
                </a:solidFill>
                <a:latin typeface="Arial"/>
                <a:cs typeface="Arial"/>
              </a:rPr>
              <a:t>H</a:t>
            </a:r>
            <a:endParaRPr sz="2800">
              <a:latin typeface="Arial"/>
              <a:cs typeface="Arial"/>
            </a:endParaRPr>
          </a:p>
        </p:txBody>
      </p:sp>
      <p:grpSp>
        <p:nvGrpSpPr>
          <p:cNvPr id="19" name="object 19"/>
          <p:cNvGrpSpPr/>
          <p:nvPr/>
        </p:nvGrpSpPr>
        <p:grpSpPr>
          <a:xfrm>
            <a:off x="1214527" y="6319927"/>
            <a:ext cx="542925" cy="542925"/>
            <a:chOff x="1214527" y="6319927"/>
            <a:chExt cx="542925" cy="542925"/>
          </a:xfrm>
        </p:grpSpPr>
        <p:sp>
          <p:nvSpPr>
            <p:cNvPr id="20" name="object 20"/>
            <p:cNvSpPr/>
            <p:nvPr/>
          </p:nvSpPr>
          <p:spPr>
            <a:xfrm>
              <a:off x="1219200" y="6324600"/>
              <a:ext cx="533400" cy="533400"/>
            </a:xfrm>
            <a:custGeom>
              <a:avLst/>
              <a:gdLst/>
              <a:ahLst/>
              <a:cxnLst/>
              <a:rect l="l" t="t" r="r" b="b"/>
              <a:pathLst>
                <a:path w="533400" h="533400">
                  <a:moveTo>
                    <a:pt x="266700" y="0"/>
                  </a:moveTo>
                  <a:lnTo>
                    <a:pt x="218753" y="4296"/>
                  </a:lnTo>
                  <a:lnTo>
                    <a:pt x="173629" y="16682"/>
                  </a:lnTo>
                  <a:lnTo>
                    <a:pt x="132079" y="36406"/>
                  </a:lnTo>
                  <a:lnTo>
                    <a:pt x="94858" y="62716"/>
                  </a:lnTo>
                  <a:lnTo>
                    <a:pt x="62716" y="94858"/>
                  </a:lnTo>
                  <a:lnTo>
                    <a:pt x="36406" y="132080"/>
                  </a:lnTo>
                  <a:lnTo>
                    <a:pt x="16682" y="173629"/>
                  </a:lnTo>
                  <a:lnTo>
                    <a:pt x="4296" y="218753"/>
                  </a:lnTo>
                  <a:lnTo>
                    <a:pt x="0" y="266700"/>
                  </a:lnTo>
                  <a:lnTo>
                    <a:pt x="4296" y="314646"/>
                  </a:lnTo>
                  <a:lnTo>
                    <a:pt x="16682" y="359770"/>
                  </a:lnTo>
                  <a:lnTo>
                    <a:pt x="36406" y="401320"/>
                  </a:lnTo>
                  <a:lnTo>
                    <a:pt x="62716" y="438541"/>
                  </a:lnTo>
                  <a:lnTo>
                    <a:pt x="94858" y="470683"/>
                  </a:lnTo>
                  <a:lnTo>
                    <a:pt x="132080" y="496993"/>
                  </a:lnTo>
                  <a:lnTo>
                    <a:pt x="173629" y="516717"/>
                  </a:lnTo>
                  <a:lnTo>
                    <a:pt x="218753" y="529103"/>
                  </a:lnTo>
                  <a:lnTo>
                    <a:pt x="266700" y="533400"/>
                  </a:lnTo>
                  <a:lnTo>
                    <a:pt x="314646" y="529103"/>
                  </a:lnTo>
                  <a:lnTo>
                    <a:pt x="359770" y="516717"/>
                  </a:lnTo>
                  <a:lnTo>
                    <a:pt x="401319" y="496993"/>
                  </a:lnTo>
                  <a:lnTo>
                    <a:pt x="438541" y="470683"/>
                  </a:lnTo>
                  <a:lnTo>
                    <a:pt x="470683" y="438541"/>
                  </a:lnTo>
                  <a:lnTo>
                    <a:pt x="496993" y="401320"/>
                  </a:lnTo>
                  <a:lnTo>
                    <a:pt x="516717" y="359770"/>
                  </a:lnTo>
                  <a:lnTo>
                    <a:pt x="529103" y="314646"/>
                  </a:lnTo>
                  <a:lnTo>
                    <a:pt x="533400" y="266700"/>
                  </a:lnTo>
                  <a:lnTo>
                    <a:pt x="529103" y="218753"/>
                  </a:lnTo>
                  <a:lnTo>
                    <a:pt x="516717" y="173629"/>
                  </a:lnTo>
                  <a:lnTo>
                    <a:pt x="496993" y="132080"/>
                  </a:lnTo>
                  <a:lnTo>
                    <a:pt x="470683" y="94858"/>
                  </a:lnTo>
                  <a:lnTo>
                    <a:pt x="438541" y="62716"/>
                  </a:lnTo>
                  <a:lnTo>
                    <a:pt x="401319" y="36406"/>
                  </a:lnTo>
                  <a:lnTo>
                    <a:pt x="359770" y="16682"/>
                  </a:lnTo>
                  <a:lnTo>
                    <a:pt x="314646" y="4296"/>
                  </a:lnTo>
                  <a:lnTo>
                    <a:pt x="266700" y="0"/>
                  </a:lnTo>
                  <a:close/>
                </a:path>
              </a:pathLst>
            </a:custGeom>
            <a:solidFill>
              <a:srgbClr val="6D9FAF"/>
            </a:solidFill>
          </p:spPr>
          <p:txBody>
            <a:bodyPr wrap="square" lIns="0" tIns="0" rIns="0" bIns="0" rtlCol="0"/>
            <a:lstStyle/>
            <a:p>
              <a:endParaRPr/>
            </a:p>
          </p:txBody>
        </p:sp>
        <p:sp>
          <p:nvSpPr>
            <p:cNvPr id="21" name="object 21"/>
            <p:cNvSpPr/>
            <p:nvPr/>
          </p:nvSpPr>
          <p:spPr>
            <a:xfrm>
              <a:off x="1219200" y="6324600"/>
              <a:ext cx="533400" cy="533400"/>
            </a:xfrm>
            <a:custGeom>
              <a:avLst/>
              <a:gdLst/>
              <a:ahLst/>
              <a:cxnLst/>
              <a:rect l="l" t="t" r="r" b="b"/>
              <a:pathLst>
                <a:path w="533400" h="533400">
                  <a:moveTo>
                    <a:pt x="266700" y="533400"/>
                  </a:moveTo>
                  <a:lnTo>
                    <a:pt x="218753" y="529103"/>
                  </a:lnTo>
                  <a:lnTo>
                    <a:pt x="173629" y="516717"/>
                  </a:lnTo>
                  <a:lnTo>
                    <a:pt x="132080" y="496993"/>
                  </a:lnTo>
                  <a:lnTo>
                    <a:pt x="94858" y="470683"/>
                  </a:lnTo>
                  <a:lnTo>
                    <a:pt x="62716" y="438541"/>
                  </a:lnTo>
                  <a:lnTo>
                    <a:pt x="36406" y="401320"/>
                  </a:lnTo>
                  <a:lnTo>
                    <a:pt x="16682" y="359770"/>
                  </a:lnTo>
                  <a:lnTo>
                    <a:pt x="4296" y="314646"/>
                  </a:lnTo>
                  <a:lnTo>
                    <a:pt x="0" y="266700"/>
                  </a:ln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314646" y="4296"/>
                  </a:lnTo>
                  <a:lnTo>
                    <a:pt x="359770" y="16682"/>
                  </a:lnTo>
                  <a:lnTo>
                    <a:pt x="401319" y="36406"/>
                  </a:lnTo>
                  <a:lnTo>
                    <a:pt x="438541" y="62716"/>
                  </a:lnTo>
                  <a:lnTo>
                    <a:pt x="470683" y="94858"/>
                  </a:lnTo>
                  <a:lnTo>
                    <a:pt x="496993" y="132080"/>
                  </a:lnTo>
                  <a:lnTo>
                    <a:pt x="516717" y="173629"/>
                  </a:lnTo>
                  <a:lnTo>
                    <a:pt x="529103" y="218753"/>
                  </a:lnTo>
                  <a:lnTo>
                    <a:pt x="533400" y="266700"/>
                  </a:lnTo>
                  <a:lnTo>
                    <a:pt x="529103" y="314646"/>
                  </a:lnTo>
                  <a:lnTo>
                    <a:pt x="516717" y="359770"/>
                  </a:lnTo>
                  <a:lnTo>
                    <a:pt x="496993" y="401320"/>
                  </a:lnTo>
                  <a:lnTo>
                    <a:pt x="470683" y="438541"/>
                  </a:lnTo>
                  <a:lnTo>
                    <a:pt x="438541" y="470683"/>
                  </a:lnTo>
                  <a:lnTo>
                    <a:pt x="401319" y="496993"/>
                  </a:lnTo>
                  <a:lnTo>
                    <a:pt x="359770" y="516717"/>
                  </a:lnTo>
                  <a:lnTo>
                    <a:pt x="314646" y="529103"/>
                  </a:lnTo>
                  <a:lnTo>
                    <a:pt x="266700" y="533400"/>
                  </a:lnTo>
                  <a:close/>
                </a:path>
              </a:pathLst>
            </a:custGeom>
            <a:ln w="9344">
              <a:solidFill>
                <a:srgbClr val="FFFFFF"/>
              </a:solidFill>
            </a:ln>
          </p:spPr>
          <p:txBody>
            <a:bodyPr wrap="square" lIns="0" tIns="0" rIns="0" bIns="0" rtlCol="0"/>
            <a:lstStyle/>
            <a:p>
              <a:endParaRPr/>
            </a:p>
          </p:txBody>
        </p:sp>
      </p:grpSp>
      <p:sp>
        <p:nvSpPr>
          <p:cNvPr id="22" name="object 22"/>
          <p:cNvSpPr txBox="1"/>
          <p:nvPr/>
        </p:nvSpPr>
        <p:spPr>
          <a:xfrm>
            <a:off x="430530" y="5877559"/>
            <a:ext cx="1196975" cy="939800"/>
          </a:xfrm>
          <a:prstGeom prst="rect">
            <a:avLst/>
          </a:prstGeom>
        </p:spPr>
        <p:txBody>
          <a:bodyPr vert="horz" wrap="square" lIns="0" tIns="43180" rIns="0" bIns="0" rtlCol="0">
            <a:spAutoFit/>
          </a:bodyPr>
          <a:lstStyle/>
          <a:p>
            <a:pPr marL="12700">
              <a:lnSpc>
                <a:spcPct val="100000"/>
              </a:lnSpc>
              <a:spcBef>
                <a:spcPts val="340"/>
              </a:spcBef>
            </a:pPr>
            <a:r>
              <a:rPr sz="2800" b="1" dirty="0">
                <a:solidFill>
                  <a:srgbClr val="FFFFFF"/>
                </a:solidFill>
                <a:latin typeface="Arial"/>
                <a:cs typeface="Arial"/>
              </a:rPr>
              <a:t>H</a:t>
            </a:r>
            <a:endParaRPr sz="2800">
              <a:latin typeface="Arial"/>
              <a:cs typeface="Arial"/>
            </a:endParaRPr>
          </a:p>
          <a:p>
            <a:pPr marL="927100">
              <a:lnSpc>
                <a:spcPct val="100000"/>
              </a:lnSpc>
              <a:spcBef>
                <a:spcPts val="240"/>
              </a:spcBef>
            </a:pPr>
            <a:r>
              <a:rPr sz="2800" b="1" dirty="0">
                <a:solidFill>
                  <a:srgbClr val="FFFFFF"/>
                </a:solidFill>
                <a:latin typeface="Arial"/>
                <a:cs typeface="Arial"/>
              </a:rPr>
              <a:t>H</a:t>
            </a:r>
            <a:endParaRPr sz="2800">
              <a:latin typeface="Arial"/>
              <a:cs typeface="Arial"/>
            </a:endParaRPr>
          </a:p>
        </p:txBody>
      </p:sp>
      <p:grpSp>
        <p:nvGrpSpPr>
          <p:cNvPr id="23" name="object 23"/>
          <p:cNvGrpSpPr/>
          <p:nvPr/>
        </p:nvGrpSpPr>
        <p:grpSpPr>
          <a:xfrm>
            <a:off x="1976527" y="5405527"/>
            <a:ext cx="771525" cy="771525"/>
            <a:chOff x="1976527" y="5405527"/>
            <a:chExt cx="771525" cy="771525"/>
          </a:xfrm>
        </p:grpSpPr>
        <p:sp>
          <p:nvSpPr>
            <p:cNvPr id="24" name="object 24"/>
            <p:cNvSpPr/>
            <p:nvPr/>
          </p:nvSpPr>
          <p:spPr>
            <a:xfrm>
              <a:off x="1981199" y="5410200"/>
              <a:ext cx="762000" cy="762000"/>
            </a:xfrm>
            <a:custGeom>
              <a:avLst/>
              <a:gdLst/>
              <a:ahLst/>
              <a:cxnLst/>
              <a:rect l="l" t="t" r="r" b="b"/>
              <a:pathLst>
                <a:path w="762000" h="762000">
                  <a:moveTo>
                    <a:pt x="381000" y="0"/>
                  </a:moveTo>
                  <a:lnTo>
                    <a:pt x="333129" y="2961"/>
                  </a:lnTo>
                  <a:lnTo>
                    <a:pt x="287055" y="11612"/>
                  </a:lnTo>
                  <a:lnTo>
                    <a:pt x="243132" y="25596"/>
                  </a:lnTo>
                  <a:lnTo>
                    <a:pt x="201713" y="44561"/>
                  </a:lnTo>
                  <a:lnTo>
                    <a:pt x="163151" y="68153"/>
                  </a:lnTo>
                  <a:lnTo>
                    <a:pt x="127802" y="96018"/>
                  </a:lnTo>
                  <a:lnTo>
                    <a:pt x="96018" y="127802"/>
                  </a:lnTo>
                  <a:lnTo>
                    <a:pt x="68153" y="163151"/>
                  </a:lnTo>
                  <a:lnTo>
                    <a:pt x="44561" y="201713"/>
                  </a:lnTo>
                  <a:lnTo>
                    <a:pt x="25596" y="243132"/>
                  </a:lnTo>
                  <a:lnTo>
                    <a:pt x="11612" y="287055"/>
                  </a:lnTo>
                  <a:lnTo>
                    <a:pt x="2961" y="333129"/>
                  </a:lnTo>
                  <a:lnTo>
                    <a:pt x="0" y="381000"/>
                  </a:lnTo>
                  <a:lnTo>
                    <a:pt x="2961" y="428620"/>
                  </a:lnTo>
                  <a:lnTo>
                    <a:pt x="11612" y="474524"/>
                  </a:lnTo>
                  <a:lnTo>
                    <a:pt x="25596" y="518347"/>
                  </a:lnTo>
                  <a:lnTo>
                    <a:pt x="44561" y="559724"/>
                  </a:lnTo>
                  <a:lnTo>
                    <a:pt x="68153" y="598293"/>
                  </a:lnTo>
                  <a:lnTo>
                    <a:pt x="96018" y="633687"/>
                  </a:lnTo>
                  <a:lnTo>
                    <a:pt x="127802" y="665544"/>
                  </a:lnTo>
                  <a:lnTo>
                    <a:pt x="163151" y="693499"/>
                  </a:lnTo>
                  <a:lnTo>
                    <a:pt x="201713" y="717188"/>
                  </a:lnTo>
                  <a:lnTo>
                    <a:pt x="243132" y="736247"/>
                  </a:lnTo>
                  <a:lnTo>
                    <a:pt x="287055" y="750311"/>
                  </a:lnTo>
                  <a:lnTo>
                    <a:pt x="333129" y="759017"/>
                  </a:lnTo>
                  <a:lnTo>
                    <a:pt x="381000" y="762000"/>
                  </a:lnTo>
                  <a:lnTo>
                    <a:pt x="428620" y="759017"/>
                  </a:lnTo>
                  <a:lnTo>
                    <a:pt x="474524" y="750311"/>
                  </a:lnTo>
                  <a:lnTo>
                    <a:pt x="518347" y="736247"/>
                  </a:lnTo>
                  <a:lnTo>
                    <a:pt x="559724" y="717188"/>
                  </a:lnTo>
                  <a:lnTo>
                    <a:pt x="598293" y="693499"/>
                  </a:lnTo>
                  <a:lnTo>
                    <a:pt x="633687" y="665544"/>
                  </a:lnTo>
                  <a:lnTo>
                    <a:pt x="665544" y="633687"/>
                  </a:lnTo>
                  <a:lnTo>
                    <a:pt x="693499" y="598293"/>
                  </a:lnTo>
                  <a:lnTo>
                    <a:pt x="717188" y="559724"/>
                  </a:lnTo>
                  <a:lnTo>
                    <a:pt x="736247" y="518347"/>
                  </a:lnTo>
                  <a:lnTo>
                    <a:pt x="750311" y="474524"/>
                  </a:lnTo>
                  <a:lnTo>
                    <a:pt x="759017" y="428620"/>
                  </a:lnTo>
                  <a:lnTo>
                    <a:pt x="762000" y="381000"/>
                  </a:lnTo>
                  <a:lnTo>
                    <a:pt x="759017" y="333129"/>
                  </a:lnTo>
                  <a:lnTo>
                    <a:pt x="750311" y="287055"/>
                  </a:lnTo>
                  <a:lnTo>
                    <a:pt x="736247" y="243132"/>
                  </a:lnTo>
                  <a:lnTo>
                    <a:pt x="717188" y="201713"/>
                  </a:lnTo>
                  <a:lnTo>
                    <a:pt x="693499" y="163151"/>
                  </a:lnTo>
                  <a:lnTo>
                    <a:pt x="665544" y="127802"/>
                  </a:lnTo>
                  <a:lnTo>
                    <a:pt x="633687" y="96018"/>
                  </a:lnTo>
                  <a:lnTo>
                    <a:pt x="598293" y="68153"/>
                  </a:lnTo>
                  <a:lnTo>
                    <a:pt x="559724" y="44561"/>
                  </a:lnTo>
                  <a:lnTo>
                    <a:pt x="518347" y="25596"/>
                  </a:lnTo>
                  <a:lnTo>
                    <a:pt x="474524" y="11612"/>
                  </a:lnTo>
                  <a:lnTo>
                    <a:pt x="428620" y="2961"/>
                  </a:lnTo>
                  <a:lnTo>
                    <a:pt x="381000" y="0"/>
                  </a:lnTo>
                  <a:close/>
                </a:path>
              </a:pathLst>
            </a:custGeom>
            <a:solidFill>
              <a:srgbClr val="FF7B7F"/>
            </a:solidFill>
          </p:spPr>
          <p:txBody>
            <a:bodyPr wrap="square" lIns="0" tIns="0" rIns="0" bIns="0" rtlCol="0"/>
            <a:lstStyle/>
            <a:p>
              <a:endParaRPr/>
            </a:p>
          </p:txBody>
        </p:sp>
        <p:sp>
          <p:nvSpPr>
            <p:cNvPr id="25" name="object 25"/>
            <p:cNvSpPr/>
            <p:nvPr/>
          </p:nvSpPr>
          <p:spPr>
            <a:xfrm>
              <a:off x="1981199" y="5410200"/>
              <a:ext cx="762000" cy="762000"/>
            </a:xfrm>
            <a:custGeom>
              <a:avLst/>
              <a:gdLst/>
              <a:ahLst/>
              <a:cxnLst/>
              <a:rect l="l" t="t" r="r" b="b"/>
              <a:pathLst>
                <a:path w="762000" h="762000">
                  <a:moveTo>
                    <a:pt x="381000" y="762000"/>
                  </a:moveTo>
                  <a:lnTo>
                    <a:pt x="333129" y="759017"/>
                  </a:lnTo>
                  <a:lnTo>
                    <a:pt x="287055" y="750311"/>
                  </a:lnTo>
                  <a:lnTo>
                    <a:pt x="243132" y="736247"/>
                  </a:lnTo>
                  <a:lnTo>
                    <a:pt x="201713" y="717188"/>
                  </a:lnTo>
                  <a:lnTo>
                    <a:pt x="163151" y="693499"/>
                  </a:lnTo>
                  <a:lnTo>
                    <a:pt x="127802" y="665544"/>
                  </a:lnTo>
                  <a:lnTo>
                    <a:pt x="96018" y="633687"/>
                  </a:lnTo>
                  <a:lnTo>
                    <a:pt x="68153" y="598293"/>
                  </a:lnTo>
                  <a:lnTo>
                    <a:pt x="44561" y="559724"/>
                  </a:lnTo>
                  <a:lnTo>
                    <a:pt x="25596" y="518347"/>
                  </a:lnTo>
                  <a:lnTo>
                    <a:pt x="11612" y="474524"/>
                  </a:lnTo>
                  <a:lnTo>
                    <a:pt x="2961" y="428620"/>
                  </a:lnTo>
                  <a:lnTo>
                    <a:pt x="0" y="381000"/>
                  </a:lnTo>
                  <a:lnTo>
                    <a:pt x="2961" y="333129"/>
                  </a:lnTo>
                  <a:lnTo>
                    <a:pt x="11612" y="287055"/>
                  </a:lnTo>
                  <a:lnTo>
                    <a:pt x="25596" y="243132"/>
                  </a:lnTo>
                  <a:lnTo>
                    <a:pt x="44561" y="201713"/>
                  </a:lnTo>
                  <a:lnTo>
                    <a:pt x="68153" y="163151"/>
                  </a:lnTo>
                  <a:lnTo>
                    <a:pt x="96018" y="127802"/>
                  </a:lnTo>
                  <a:lnTo>
                    <a:pt x="127802" y="96018"/>
                  </a:lnTo>
                  <a:lnTo>
                    <a:pt x="163151" y="68153"/>
                  </a:lnTo>
                  <a:lnTo>
                    <a:pt x="201713" y="44561"/>
                  </a:lnTo>
                  <a:lnTo>
                    <a:pt x="243132" y="25596"/>
                  </a:lnTo>
                  <a:lnTo>
                    <a:pt x="287055" y="11612"/>
                  </a:lnTo>
                  <a:lnTo>
                    <a:pt x="333129" y="2961"/>
                  </a:lnTo>
                  <a:lnTo>
                    <a:pt x="381000" y="0"/>
                  </a:lnTo>
                  <a:lnTo>
                    <a:pt x="428620" y="2961"/>
                  </a:lnTo>
                  <a:lnTo>
                    <a:pt x="474524" y="11612"/>
                  </a:lnTo>
                  <a:lnTo>
                    <a:pt x="518347" y="25596"/>
                  </a:lnTo>
                  <a:lnTo>
                    <a:pt x="559724" y="44561"/>
                  </a:lnTo>
                  <a:lnTo>
                    <a:pt x="598293" y="68153"/>
                  </a:lnTo>
                  <a:lnTo>
                    <a:pt x="633687" y="96018"/>
                  </a:lnTo>
                  <a:lnTo>
                    <a:pt x="665544" y="127802"/>
                  </a:lnTo>
                  <a:lnTo>
                    <a:pt x="693499" y="163151"/>
                  </a:lnTo>
                  <a:lnTo>
                    <a:pt x="717188" y="201713"/>
                  </a:lnTo>
                  <a:lnTo>
                    <a:pt x="736247" y="243132"/>
                  </a:lnTo>
                  <a:lnTo>
                    <a:pt x="750311" y="287055"/>
                  </a:lnTo>
                  <a:lnTo>
                    <a:pt x="759017" y="333129"/>
                  </a:lnTo>
                  <a:lnTo>
                    <a:pt x="762000" y="381000"/>
                  </a:lnTo>
                  <a:lnTo>
                    <a:pt x="759017" y="428620"/>
                  </a:lnTo>
                  <a:lnTo>
                    <a:pt x="750311" y="474524"/>
                  </a:lnTo>
                  <a:lnTo>
                    <a:pt x="736247" y="518347"/>
                  </a:lnTo>
                  <a:lnTo>
                    <a:pt x="717188" y="559724"/>
                  </a:lnTo>
                  <a:lnTo>
                    <a:pt x="693499" y="598293"/>
                  </a:lnTo>
                  <a:lnTo>
                    <a:pt x="665544" y="633687"/>
                  </a:lnTo>
                  <a:lnTo>
                    <a:pt x="633687" y="665544"/>
                  </a:lnTo>
                  <a:lnTo>
                    <a:pt x="598293" y="693499"/>
                  </a:lnTo>
                  <a:lnTo>
                    <a:pt x="559724" y="717188"/>
                  </a:lnTo>
                  <a:lnTo>
                    <a:pt x="518347" y="736247"/>
                  </a:lnTo>
                  <a:lnTo>
                    <a:pt x="474524" y="750311"/>
                  </a:lnTo>
                  <a:lnTo>
                    <a:pt x="428620" y="759017"/>
                  </a:lnTo>
                  <a:lnTo>
                    <a:pt x="381000" y="762000"/>
                  </a:lnTo>
                  <a:close/>
                </a:path>
              </a:pathLst>
            </a:custGeom>
            <a:ln w="9344">
              <a:solidFill>
                <a:srgbClr val="FF7B7F"/>
              </a:solidFill>
            </a:ln>
          </p:spPr>
          <p:txBody>
            <a:bodyPr wrap="square" lIns="0" tIns="0" rIns="0" bIns="0" rtlCol="0"/>
            <a:lstStyle/>
            <a:p>
              <a:endParaRPr/>
            </a:p>
          </p:txBody>
        </p:sp>
      </p:grpSp>
      <p:sp>
        <p:nvSpPr>
          <p:cNvPr id="26" name="object 26"/>
          <p:cNvSpPr txBox="1"/>
          <p:nvPr/>
        </p:nvSpPr>
        <p:spPr>
          <a:xfrm>
            <a:off x="2122170" y="5565140"/>
            <a:ext cx="478790" cy="452120"/>
          </a:xfrm>
          <a:prstGeom prst="rect">
            <a:avLst/>
          </a:prstGeom>
        </p:spPr>
        <p:txBody>
          <a:bodyPr vert="horz" wrap="square" lIns="0" tIns="12700" rIns="0" bIns="0" rtlCol="0">
            <a:spAutoFit/>
          </a:bodyPr>
          <a:lstStyle/>
          <a:p>
            <a:pPr marL="12700">
              <a:lnSpc>
                <a:spcPct val="100000"/>
              </a:lnSpc>
              <a:spcBef>
                <a:spcPts val="100"/>
              </a:spcBef>
            </a:pPr>
            <a:r>
              <a:rPr sz="2800" b="1" spc="-15" dirty="0">
                <a:solidFill>
                  <a:srgbClr val="FFFFFF"/>
                </a:solidFill>
                <a:latin typeface="Arial"/>
                <a:cs typeface="Arial"/>
              </a:rPr>
              <a:t>H</a:t>
            </a:r>
            <a:r>
              <a:rPr sz="2800" b="1" dirty="0">
                <a:solidFill>
                  <a:srgbClr val="FFFFFF"/>
                </a:solidFill>
                <a:latin typeface="Arial"/>
                <a:cs typeface="Arial"/>
              </a:rPr>
              <a:t>e</a:t>
            </a:r>
            <a:endParaRPr sz="2800">
              <a:latin typeface="Arial"/>
              <a:cs typeface="Arial"/>
            </a:endParaRPr>
          </a:p>
        </p:txBody>
      </p:sp>
      <p:sp>
        <p:nvSpPr>
          <p:cNvPr id="27" name="object 27"/>
          <p:cNvSpPr txBox="1"/>
          <p:nvPr/>
        </p:nvSpPr>
        <p:spPr>
          <a:xfrm>
            <a:off x="3049270" y="5520690"/>
            <a:ext cx="233679"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FFFF"/>
                </a:solidFill>
                <a:latin typeface="Arial"/>
                <a:cs typeface="Arial"/>
              </a:rPr>
              <a:t>+</a:t>
            </a:r>
            <a:endParaRPr sz="2800">
              <a:latin typeface="Arial"/>
              <a:cs typeface="Arial"/>
            </a:endParaRPr>
          </a:p>
        </p:txBody>
      </p:sp>
      <p:grpSp>
        <p:nvGrpSpPr>
          <p:cNvPr id="28" name="object 28"/>
          <p:cNvGrpSpPr/>
          <p:nvPr/>
        </p:nvGrpSpPr>
        <p:grpSpPr>
          <a:xfrm>
            <a:off x="3271837" y="4872037"/>
            <a:ext cx="2676525" cy="1685925"/>
            <a:chOff x="3271837" y="4872037"/>
            <a:chExt cx="2676525" cy="1685925"/>
          </a:xfrm>
        </p:grpSpPr>
        <p:sp>
          <p:nvSpPr>
            <p:cNvPr id="29" name="object 29"/>
            <p:cNvSpPr/>
            <p:nvPr/>
          </p:nvSpPr>
          <p:spPr>
            <a:xfrm>
              <a:off x="3276600" y="4876800"/>
              <a:ext cx="2667000" cy="1676400"/>
            </a:xfrm>
            <a:custGeom>
              <a:avLst/>
              <a:gdLst/>
              <a:ahLst/>
              <a:cxnLst/>
              <a:rect l="l" t="t" r="r" b="b"/>
              <a:pathLst>
                <a:path w="2667000" h="1676400">
                  <a:moveTo>
                    <a:pt x="556260" y="280669"/>
                  </a:moveTo>
                  <a:lnTo>
                    <a:pt x="662939" y="607060"/>
                  </a:lnTo>
                  <a:lnTo>
                    <a:pt x="144779" y="642619"/>
                  </a:lnTo>
                  <a:lnTo>
                    <a:pt x="485139" y="899160"/>
                  </a:lnTo>
                  <a:lnTo>
                    <a:pt x="0" y="999490"/>
                  </a:lnTo>
                  <a:lnTo>
                    <a:pt x="411479" y="1192530"/>
                  </a:lnTo>
                  <a:lnTo>
                    <a:pt x="158750" y="1383030"/>
                  </a:lnTo>
                  <a:lnTo>
                    <a:pt x="593089" y="1416050"/>
                  </a:lnTo>
                  <a:lnTo>
                    <a:pt x="607060" y="1676400"/>
                  </a:lnTo>
                  <a:lnTo>
                    <a:pt x="929639" y="1407160"/>
                  </a:lnTo>
                  <a:lnTo>
                    <a:pt x="1172627" y="1407160"/>
                  </a:lnTo>
                  <a:lnTo>
                    <a:pt x="1219200" y="1348740"/>
                  </a:lnTo>
                  <a:lnTo>
                    <a:pt x="1469147" y="1348740"/>
                  </a:lnTo>
                  <a:lnTo>
                    <a:pt x="1503679" y="1236980"/>
                  </a:lnTo>
                  <a:lnTo>
                    <a:pt x="1827186" y="1236980"/>
                  </a:lnTo>
                  <a:lnTo>
                    <a:pt x="1807210" y="1113790"/>
                  </a:lnTo>
                  <a:lnTo>
                    <a:pt x="2213140" y="1113790"/>
                  </a:lnTo>
                  <a:lnTo>
                    <a:pt x="2023110" y="955040"/>
                  </a:lnTo>
                  <a:lnTo>
                    <a:pt x="2255520" y="876300"/>
                  </a:lnTo>
                  <a:lnTo>
                    <a:pt x="2098040" y="730250"/>
                  </a:lnTo>
                  <a:lnTo>
                    <a:pt x="2667000" y="515619"/>
                  </a:lnTo>
                  <a:lnTo>
                    <a:pt x="2023110" y="506730"/>
                  </a:lnTo>
                  <a:lnTo>
                    <a:pt x="2031863" y="495300"/>
                  </a:lnTo>
                  <a:lnTo>
                    <a:pt x="1055370" y="495300"/>
                  </a:lnTo>
                  <a:lnTo>
                    <a:pt x="556260" y="280669"/>
                  </a:lnTo>
                  <a:close/>
                </a:path>
                <a:path w="2667000" h="1676400">
                  <a:moveTo>
                    <a:pt x="1172627" y="1407160"/>
                  </a:moveTo>
                  <a:lnTo>
                    <a:pt x="929639" y="1407160"/>
                  </a:lnTo>
                  <a:lnTo>
                    <a:pt x="1074420" y="1530350"/>
                  </a:lnTo>
                  <a:lnTo>
                    <a:pt x="1172627" y="1407160"/>
                  </a:lnTo>
                  <a:close/>
                </a:path>
                <a:path w="2667000" h="1676400">
                  <a:moveTo>
                    <a:pt x="1469147" y="1348740"/>
                  </a:moveTo>
                  <a:lnTo>
                    <a:pt x="1219200" y="1348740"/>
                  </a:lnTo>
                  <a:lnTo>
                    <a:pt x="1433829" y="1463040"/>
                  </a:lnTo>
                  <a:lnTo>
                    <a:pt x="1469147" y="1348740"/>
                  </a:lnTo>
                  <a:close/>
                </a:path>
                <a:path w="2667000" h="1676400">
                  <a:moveTo>
                    <a:pt x="1827186" y="1236980"/>
                  </a:moveTo>
                  <a:lnTo>
                    <a:pt x="1503679" y="1236980"/>
                  </a:lnTo>
                  <a:lnTo>
                    <a:pt x="1845310" y="1348740"/>
                  </a:lnTo>
                  <a:lnTo>
                    <a:pt x="1827186" y="1236980"/>
                  </a:lnTo>
                  <a:close/>
                </a:path>
                <a:path w="2667000" h="1676400">
                  <a:moveTo>
                    <a:pt x="2213140" y="1113790"/>
                  </a:moveTo>
                  <a:lnTo>
                    <a:pt x="1807210" y="1113790"/>
                  </a:lnTo>
                  <a:lnTo>
                    <a:pt x="2331720" y="1212850"/>
                  </a:lnTo>
                  <a:lnTo>
                    <a:pt x="2213140" y="1113790"/>
                  </a:lnTo>
                  <a:close/>
                </a:path>
                <a:path w="2667000" h="1676400">
                  <a:moveTo>
                    <a:pt x="1200150" y="146050"/>
                  </a:moveTo>
                  <a:lnTo>
                    <a:pt x="1055370" y="495300"/>
                  </a:lnTo>
                  <a:lnTo>
                    <a:pt x="2031863" y="495300"/>
                  </a:lnTo>
                  <a:lnTo>
                    <a:pt x="2067851" y="448309"/>
                  </a:lnTo>
                  <a:lnTo>
                    <a:pt x="1793239" y="448309"/>
                  </a:lnTo>
                  <a:lnTo>
                    <a:pt x="1801471" y="336550"/>
                  </a:lnTo>
                  <a:lnTo>
                    <a:pt x="1416050" y="336550"/>
                  </a:lnTo>
                  <a:lnTo>
                    <a:pt x="1200150" y="146050"/>
                  </a:lnTo>
                  <a:close/>
                </a:path>
                <a:path w="2667000" h="1676400">
                  <a:moveTo>
                    <a:pt x="2222500" y="246380"/>
                  </a:moveTo>
                  <a:lnTo>
                    <a:pt x="1793239" y="448309"/>
                  </a:lnTo>
                  <a:lnTo>
                    <a:pt x="2067851" y="448309"/>
                  </a:lnTo>
                  <a:lnTo>
                    <a:pt x="2222500" y="246380"/>
                  </a:lnTo>
                  <a:close/>
                </a:path>
                <a:path w="2667000" h="1676400">
                  <a:moveTo>
                    <a:pt x="1826260" y="0"/>
                  </a:moveTo>
                  <a:lnTo>
                    <a:pt x="1416050" y="336550"/>
                  </a:lnTo>
                  <a:lnTo>
                    <a:pt x="1801471" y="336550"/>
                  </a:lnTo>
                  <a:lnTo>
                    <a:pt x="1826260" y="0"/>
                  </a:lnTo>
                  <a:close/>
                </a:path>
              </a:pathLst>
            </a:custGeom>
            <a:solidFill>
              <a:srgbClr val="FFFF66"/>
            </a:solidFill>
          </p:spPr>
          <p:txBody>
            <a:bodyPr wrap="square" lIns="0" tIns="0" rIns="0" bIns="0" rtlCol="0"/>
            <a:lstStyle/>
            <a:p>
              <a:endParaRPr/>
            </a:p>
          </p:txBody>
        </p:sp>
        <p:sp>
          <p:nvSpPr>
            <p:cNvPr id="30" name="object 30"/>
            <p:cNvSpPr/>
            <p:nvPr/>
          </p:nvSpPr>
          <p:spPr>
            <a:xfrm>
              <a:off x="3276600" y="4876800"/>
              <a:ext cx="2667000" cy="1676400"/>
            </a:xfrm>
            <a:custGeom>
              <a:avLst/>
              <a:gdLst/>
              <a:ahLst/>
              <a:cxnLst/>
              <a:rect l="l" t="t" r="r" b="b"/>
              <a:pathLst>
                <a:path w="2667000" h="1676400">
                  <a:moveTo>
                    <a:pt x="1416050" y="336550"/>
                  </a:moveTo>
                  <a:lnTo>
                    <a:pt x="1200150" y="146050"/>
                  </a:lnTo>
                  <a:lnTo>
                    <a:pt x="1055370" y="495300"/>
                  </a:lnTo>
                  <a:lnTo>
                    <a:pt x="556260" y="280669"/>
                  </a:lnTo>
                  <a:lnTo>
                    <a:pt x="662939" y="607060"/>
                  </a:lnTo>
                  <a:lnTo>
                    <a:pt x="144779" y="642619"/>
                  </a:lnTo>
                  <a:lnTo>
                    <a:pt x="485139" y="899160"/>
                  </a:lnTo>
                  <a:lnTo>
                    <a:pt x="0" y="999490"/>
                  </a:lnTo>
                  <a:lnTo>
                    <a:pt x="411479" y="1192530"/>
                  </a:lnTo>
                  <a:lnTo>
                    <a:pt x="158750" y="1383030"/>
                  </a:lnTo>
                  <a:lnTo>
                    <a:pt x="593089" y="1416050"/>
                  </a:lnTo>
                  <a:lnTo>
                    <a:pt x="607060" y="1676400"/>
                  </a:lnTo>
                  <a:lnTo>
                    <a:pt x="929639" y="1407160"/>
                  </a:lnTo>
                  <a:lnTo>
                    <a:pt x="1074420" y="1530350"/>
                  </a:lnTo>
                  <a:lnTo>
                    <a:pt x="1219200" y="1348740"/>
                  </a:lnTo>
                  <a:lnTo>
                    <a:pt x="1433829" y="1463040"/>
                  </a:lnTo>
                  <a:lnTo>
                    <a:pt x="1503679" y="1236980"/>
                  </a:lnTo>
                  <a:lnTo>
                    <a:pt x="1845310" y="1348740"/>
                  </a:lnTo>
                  <a:lnTo>
                    <a:pt x="1807210" y="1113790"/>
                  </a:lnTo>
                  <a:lnTo>
                    <a:pt x="2331720" y="1212850"/>
                  </a:lnTo>
                  <a:lnTo>
                    <a:pt x="2023110" y="955040"/>
                  </a:lnTo>
                  <a:lnTo>
                    <a:pt x="2255520" y="876300"/>
                  </a:lnTo>
                  <a:lnTo>
                    <a:pt x="2098040" y="730250"/>
                  </a:lnTo>
                  <a:lnTo>
                    <a:pt x="2667000" y="515619"/>
                  </a:lnTo>
                  <a:lnTo>
                    <a:pt x="2023110" y="506730"/>
                  </a:lnTo>
                  <a:lnTo>
                    <a:pt x="2222500" y="246380"/>
                  </a:lnTo>
                  <a:lnTo>
                    <a:pt x="1793239" y="448309"/>
                  </a:lnTo>
                  <a:lnTo>
                    <a:pt x="1826260" y="0"/>
                  </a:lnTo>
                  <a:lnTo>
                    <a:pt x="1416050" y="336550"/>
                  </a:lnTo>
                  <a:close/>
                </a:path>
              </a:pathLst>
            </a:custGeom>
            <a:ln w="9344">
              <a:solidFill>
                <a:srgbClr val="FFFFFF"/>
              </a:solidFill>
            </a:ln>
          </p:spPr>
          <p:txBody>
            <a:bodyPr wrap="square" lIns="0" tIns="0" rIns="0" bIns="0" rtlCol="0"/>
            <a:lstStyle/>
            <a:p>
              <a:endParaRPr/>
            </a:p>
          </p:txBody>
        </p:sp>
      </p:grpSp>
      <p:sp>
        <p:nvSpPr>
          <p:cNvPr id="31" name="object 31"/>
          <p:cNvSpPr txBox="1"/>
          <p:nvPr/>
        </p:nvSpPr>
        <p:spPr>
          <a:xfrm>
            <a:off x="3810000" y="5499100"/>
            <a:ext cx="1348105" cy="452120"/>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F0000"/>
                </a:solidFill>
                <a:latin typeface="Arial"/>
                <a:cs typeface="Arial"/>
              </a:rPr>
              <a:t>E</a:t>
            </a:r>
            <a:r>
              <a:rPr sz="2800" b="1" spc="-15" dirty="0">
                <a:solidFill>
                  <a:srgbClr val="FF0000"/>
                </a:solidFill>
                <a:latin typeface="Arial"/>
                <a:cs typeface="Arial"/>
              </a:rPr>
              <a:t>n</a:t>
            </a:r>
            <a:r>
              <a:rPr sz="2800" b="1" spc="10" dirty="0">
                <a:solidFill>
                  <a:srgbClr val="FF0000"/>
                </a:solidFill>
                <a:latin typeface="Arial"/>
                <a:cs typeface="Arial"/>
              </a:rPr>
              <a:t>e</a:t>
            </a:r>
            <a:r>
              <a:rPr sz="2800" b="1" spc="-5" dirty="0">
                <a:solidFill>
                  <a:srgbClr val="FF0000"/>
                </a:solidFill>
                <a:latin typeface="Arial"/>
                <a:cs typeface="Arial"/>
              </a:rPr>
              <a:t>r</a:t>
            </a:r>
            <a:r>
              <a:rPr sz="2800" b="1" spc="-10" dirty="0">
                <a:solidFill>
                  <a:srgbClr val="FF0000"/>
                </a:solidFill>
                <a:latin typeface="Arial"/>
                <a:cs typeface="Arial"/>
              </a:rPr>
              <a:t>g</a:t>
            </a:r>
            <a:r>
              <a:rPr sz="2800" b="1" dirty="0">
                <a:solidFill>
                  <a:srgbClr val="FF0000"/>
                </a:solidFill>
                <a:latin typeface="Arial"/>
                <a:cs typeface="Arial"/>
              </a:rPr>
              <a:t>y!</a:t>
            </a:r>
            <a:endParaRPr sz="2800">
              <a:latin typeface="Arial"/>
              <a:cs typeface="Arial"/>
            </a:endParaRPr>
          </a:p>
        </p:txBody>
      </p:sp>
      <p:grpSp>
        <p:nvGrpSpPr>
          <p:cNvPr id="32" name="object 32"/>
          <p:cNvGrpSpPr/>
          <p:nvPr/>
        </p:nvGrpSpPr>
        <p:grpSpPr>
          <a:xfrm>
            <a:off x="5638800" y="4629150"/>
            <a:ext cx="1755139" cy="1203960"/>
            <a:chOff x="5638800" y="4629150"/>
            <a:chExt cx="1755139" cy="1203960"/>
          </a:xfrm>
        </p:grpSpPr>
        <p:sp>
          <p:nvSpPr>
            <p:cNvPr id="33" name="object 33"/>
            <p:cNvSpPr/>
            <p:nvPr/>
          </p:nvSpPr>
          <p:spPr>
            <a:xfrm>
              <a:off x="5638800" y="4629149"/>
              <a:ext cx="1755139" cy="1203960"/>
            </a:xfrm>
            <a:custGeom>
              <a:avLst/>
              <a:gdLst/>
              <a:ahLst/>
              <a:cxnLst/>
              <a:rect l="l" t="t" r="r" b="b"/>
              <a:pathLst>
                <a:path w="1755140" h="1203960">
                  <a:moveTo>
                    <a:pt x="120650" y="1203960"/>
                  </a:moveTo>
                  <a:lnTo>
                    <a:pt x="105410" y="1089660"/>
                  </a:lnTo>
                  <a:lnTo>
                    <a:pt x="0" y="1162050"/>
                  </a:lnTo>
                  <a:lnTo>
                    <a:pt x="120650" y="1203960"/>
                  </a:lnTo>
                  <a:close/>
                </a:path>
                <a:path w="1755140" h="1203960">
                  <a:moveTo>
                    <a:pt x="1755140" y="434340"/>
                  </a:moveTo>
                  <a:lnTo>
                    <a:pt x="1750060" y="381000"/>
                  </a:lnTo>
                  <a:lnTo>
                    <a:pt x="1750060" y="379730"/>
                  </a:lnTo>
                  <a:lnTo>
                    <a:pt x="1743710" y="328930"/>
                  </a:lnTo>
                  <a:lnTo>
                    <a:pt x="1742440" y="327660"/>
                  </a:lnTo>
                  <a:lnTo>
                    <a:pt x="1733550" y="280670"/>
                  </a:lnTo>
                  <a:lnTo>
                    <a:pt x="1733550" y="279400"/>
                  </a:lnTo>
                  <a:lnTo>
                    <a:pt x="1722120" y="236220"/>
                  </a:lnTo>
                  <a:lnTo>
                    <a:pt x="1720850" y="234950"/>
                  </a:lnTo>
                  <a:lnTo>
                    <a:pt x="1709420" y="196850"/>
                  </a:lnTo>
                  <a:lnTo>
                    <a:pt x="1708150" y="195580"/>
                  </a:lnTo>
                  <a:lnTo>
                    <a:pt x="1694180" y="163830"/>
                  </a:lnTo>
                  <a:lnTo>
                    <a:pt x="1692910" y="161290"/>
                  </a:lnTo>
                  <a:lnTo>
                    <a:pt x="1685290" y="148590"/>
                  </a:lnTo>
                  <a:lnTo>
                    <a:pt x="1685290" y="146050"/>
                  </a:lnTo>
                  <a:lnTo>
                    <a:pt x="1676400" y="133350"/>
                  </a:lnTo>
                  <a:lnTo>
                    <a:pt x="1675130" y="132080"/>
                  </a:lnTo>
                  <a:lnTo>
                    <a:pt x="1664970" y="119380"/>
                  </a:lnTo>
                  <a:lnTo>
                    <a:pt x="1663700" y="119380"/>
                  </a:lnTo>
                  <a:lnTo>
                    <a:pt x="1653540" y="107950"/>
                  </a:lnTo>
                  <a:lnTo>
                    <a:pt x="1652270" y="106680"/>
                  </a:lnTo>
                  <a:lnTo>
                    <a:pt x="1626870" y="86360"/>
                  </a:lnTo>
                  <a:lnTo>
                    <a:pt x="1624330" y="83820"/>
                  </a:lnTo>
                  <a:lnTo>
                    <a:pt x="1596390" y="67310"/>
                  </a:lnTo>
                  <a:lnTo>
                    <a:pt x="1595120" y="66040"/>
                  </a:lnTo>
                  <a:lnTo>
                    <a:pt x="1563370" y="50800"/>
                  </a:lnTo>
                  <a:lnTo>
                    <a:pt x="1562100" y="50800"/>
                  </a:lnTo>
                  <a:lnTo>
                    <a:pt x="1526540" y="38100"/>
                  </a:lnTo>
                  <a:lnTo>
                    <a:pt x="1525270" y="38100"/>
                  </a:lnTo>
                  <a:lnTo>
                    <a:pt x="1488440" y="27940"/>
                  </a:lnTo>
                  <a:lnTo>
                    <a:pt x="1487170" y="26670"/>
                  </a:lnTo>
                  <a:lnTo>
                    <a:pt x="1446530" y="19050"/>
                  </a:lnTo>
                  <a:lnTo>
                    <a:pt x="1445260" y="19050"/>
                  </a:lnTo>
                  <a:lnTo>
                    <a:pt x="1358900" y="7620"/>
                  </a:lnTo>
                  <a:lnTo>
                    <a:pt x="1357630" y="7620"/>
                  </a:lnTo>
                  <a:lnTo>
                    <a:pt x="1264920" y="2540"/>
                  </a:lnTo>
                  <a:lnTo>
                    <a:pt x="1263650" y="2540"/>
                  </a:lnTo>
                  <a:lnTo>
                    <a:pt x="1066800" y="0"/>
                  </a:lnTo>
                  <a:lnTo>
                    <a:pt x="1066800" y="38100"/>
                  </a:lnTo>
                  <a:lnTo>
                    <a:pt x="1262380" y="40627"/>
                  </a:lnTo>
                  <a:lnTo>
                    <a:pt x="1355090" y="45656"/>
                  </a:lnTo>
                  <a:lnTo>
                    <a:pt x="1438973" y="56832"/>
                  </a:lnTo>
                  <a:lnTo>
                    <a:pt x="1438910" y="57150"/>
                  </a:lnTo>
                  <a:lnTo>
                    <a:pt x="1478330" y="64554"/>
                  </a:lnTo>
                  <a:lnTo>
                    <a:pt x="1478280" y="64770"/>
                  </a:lnTo>
                  <a:lnTo>
                    <a:pt x="1513928" y="73380"/>
                  </a:lnTo>
                  <a:lnTo>
                    <a:pt x="1513840" y="73660"/>
                  </a:lnTo>
                  <a:lnTo>
                    <a:pt x="1549400" y="86360"/>
                  </a:lnTo>
                  <a:lnTo>
                    <a:pt x="1576463" y="99314"/>
                  </a:lnTo>
                  <a:lnTo>
                    <a:pt x="1602879" y="115392"/>
                  </a:lnTo>
                  <a:lnTo>
                    <a:pt x="1602740" y="115570"/>
                  </a:lnTo>
                  <a:lnTo>
                    <a:pt x="1626870" y="135890"/>
                  </a:lnTo>
                  <a:lnTo>
                    <a:pt x="1636141" y="144005"/>
                  </a:lnTo>
                  <a:lnTo>
                    <a:pt x="1644802" y="154838"/>
                  </a:lnTo>
                  <a:lnTo>
                    <a:pt x="1644650" y="154940"/>
                  </a:lnTo>
                  <a:lnTo>
                    <a:pt x="1652536" y="166230"/>
                  </a:lnTo>
                  <a:lnTo>
                    <a:pt x="1652270" y="166370"/>
                  </a:lnTo>
                  <a:lnTo>
                    <a:pt x="1659077" y="178879"/>
                  </a:lnTo>
                  <a:lnTo>
                    <a:pt x="1658620" y="179070"/>
                  </a:lnTo>
                  <a:lnTo>
                    <a:pt x="1672590" y="210820"/>
                  </a:lnTo>
                  <a:lnTo>
                    <a:pt x="1673301" y="210515"/>
                  </a:lnTo>
                  <a:lnTo>
                    <a:pt x="1685290" y="247650"/>
                  </a:lnTo>
                  <a:lnTo>
                    <a:pt x="1685899" y="247434"/>
                  </a:lnTo>
                  <a:lnTo>
                    <a:pt x="1696720" y="288290"/>
                  </a:lnTo>
                  <a:lnTo>
                    <a:pt x="1705610" y="335280"/>
                  </a:lnTo>
                  <a:lnTo>
                    <a:pt x="1705762" y="335254"/>
                  </a:lnTo>
                  <a:lnTo>
                    <a:pt x="1711960" y="384810"/>
                  </a:lnTo>
                  <a:lnTo>
                    <a:pt x="1716913" y="435610"/>
                  </a:lnTo>
                  <a:lnTo>
                    <a:pt x="1715770" y="435610"/>
                  </a:lnTo>
                  <a:lnTo>
                    <a:pt x="1717014" y="490651"/>
                  </a:lnTo>
                  <a:lnTo>
                    <a:pt x="1714550" y="544842"/>
                  </a:lnTo>
                  <a:lnTo>
                    <a:pt x="1708277" y="600748"/>
                  </a:lnTo>
                  <a:lnTo>
                    <a:pt x="1708150" y="600722"/>
                  </a:lnTo>
                  <a:lnTo>
                    <a:pt x="1697202" y="654189"/>
                  </a:lnTo>
                  <a:lnTo>
                    <a:pt x="1696720" y="654050"/>
                  </a:lnTo>
                  <a:lnTo>
                    <a:pt x="1680210" y="708660"/>
                  </a:lnTo>
                  <a:lnTo>
                    <a:pt x="1680337" y="708698"/>
                  </a:lnTo>
                  <a:lnTo>
                    <a:pt x="1658620" y="758190"/>
                  </a:lnTo>
                  <a:lnTo>
                    <a:pt x="1659039" y="758380"/>
                  </a:lnTo>
                  <a:lnTo>
                    <a:pt x="1633347" y="802754"/>
                  </a:lnTo>
                  <a:lnTo>
                    <a:pt x="1633220" y="802640"/>
                  </a:lnTo>
                  <a:lnTo>
                    <a:pt x="1600555" y="846188"/>
                  </a:lnTo>
                  <a:lnTo>
                    <a:pt x="1600200" y="845820"/>
                  </a:lnTo>
                  <a:lnTo>
                    <a:pt x="1559560" y="885190"/>
                  </a:lnTo>
                  <a:lnTo>
                    <a:pt x="1559852" y="885520"/>
                  </a:lnTo>
                  <a:lnTo>
                    <a:pt x="1516621" y="916241"/>
                  </a:lnTo>
                  <a:lnTo>
                    <a:pt x="1516380" y="915670"/>
                  </a:lnTo>
                  <a:lnTo>
                    <a:pt x="1455420" y="944880"/>
                  </a:lnTo>
                  <a:lnTo>
                    <a:pt x="1455775" y="945616"/>
                  </a:lnTo>
                  <a:lnTo>
                    <a:pt x="1383030" y="970280"/>
                  </a:lnTo>
                  <a:lnTo>
                    <a:pt x="1383131" y="970597"/>
                  </a:lnTo>
                  <a:lnTo>
                    <a:pt x="1297940" y="993140"/>
                  </a:lnTo>
                  <a:lnTo>
                    <a:pt x="1298003" y="993381"/>
                  </a:lnTo>
                  <a:lnTo>
                    <a:pt x="1201420" y="1012190"/>
                  </a:lnTo>
                  <a:lnTo>
                    <a:pt x="1201458" y="1012393"/>
                  </a:lnTo>
                  <a:lnTo>
                    <a:pt x="986790" y="1046480"/>
                  </a:lnTo>
                  <a:lnTo>
                    <a:pt x="755650" y="1071880"/>
                  </a:lnTo>
                  <a:lnTo>
                    <a:pt x="756920" y="1090930"/>
                  </a:lnTo>
                  <a:lnTo>
                    <a:pt x="758190" y="1109980"/>
                  </a:lnTo>
                  <a:lnTo>
                    <a:pt x="759460" y="1109980"/>
                  </a:lnTo>
                  <a:lnTo>
                    <a:pt x="991870" y="1083310"/>
                  </a:lnTo>
                  <a:lnTo>
                    <a:pt x="1207770" y="1050290"/>
                  </a:lnTo>
                  <a:lnTo>
                    <a:pt x="1209040" y="1050290"/>
                  </a:lnTo>
                  <a:lnTo>
                    <a:pt x="1306830" y="1029970"/>
                  </a:lnTo>
                  <a:lnTo>
                    <a:pt x="1394460" y="1007110"/>
                  </a:lnTo>
                  <a:lnTo>
                    <a:pt x="1395730" y="1005840"/>
                  </a:lnTo>
                  <a:lnTo>
                    <a:pt x="1470660" y="980440"/>
                  </a:lnTo>
                  <a:lnTo>
                    <a:pt x="1471930" y="979170"/>
                  </a:lnTo>
                  <a:lnTo>
                    <a:pt x="1532890" y="949960"/>
                  </a:lnTo>
                  <a:lnTo>
                    <a:pt x="1535430" y="948690"/>
                  </a:lnTo>
                  <a:lnTo>
                    <a:pt x="1583690" y="914400"/>
                  </a:lnTo>
                  <a:lnTo>
                    <a:pt x="1586230" y="913130"/>
                  </a:lnTo>
                  <a:lnTo>
                    <a:pt x="1626870" y="872490"/>
                  </a:lnTo>
                  <a:lnTo>
                    <a:pt x="1629410" y="871220"/>
                  </a:lnTo>
                  <a:lnTo>
                    <a:pt x="1663700" y="826770"/>
                  </a:lnTo>
                  <a:lnTo>
                    <a:pt x="1664970" y="824230"/>
                  </a:lnTo>
                  <a:lnTo>
                    <a:pt x="1692910" y="775970"/>
                  </a:lnTo>
                  <a:lnTo>
                    <a:pt x="1694180" y="773430"/>
                  </a:lnTo>
                  <a:lnTo>
                    <a:pt x="1715770" y="721360"/>
                  </a:lnTo>
                  <a:lnTo>
                    <a:pt x="1717040" y="720090"/>
                  </a:lnTo>
                  <a:lnTo>
                    <a:pt x="1733550" y="665480"/>
                  </a:lnTo>
                  <a:lnTo>
                    <a:pt x="1733550" y="662940"/>
                  </a:lnTo>
                  <a:lnTo>
                    <a:pt x="1744980" y="608330"/>
                  </a:lnTo>
                  <a:lnTo>
                    <a:pt x="1746250" y="605790"/>
                  </a:lnTo>
                  <a:lnTo>
                    <a:pt x="1752600" y="549910"/>
                  </a:lnTo>
                  <a:lnTo>
                    <a:pt x="1752600" y="548640"/>
                  </a:lnTo>
                  <a:lnTo>
                    <a:pt x="1755140" y="491490"/>
                  </a:lnTo>
                  <a:lnTo>
                    <a:pt x="1755140" y="490220"/>
                  </a:lnTo>
                  <a:lnTo>
                    <a:pt x="1755140" y="435610"/>
                  </a:lnTo>
                  <a:lnTo>
                    <a:pt x="1755140" y="434340"/>
                  </a:lnTo>
                  <a:close/>
                </a:path>
              </a:pathLst>
            </a:custGeom>
            <a:solidFill>
              <a:srgbClr val="FFFFFF"/>
            </a:solidFill>
          </p:spPr>
          <p:txBody>
            <a:bodyPr wrap="square" lIns="0" tIns="0" rIns="0" bIns="0" rtlCol="0"/>
            <a:lstStyle/>
            <a:p>
              <a:endParaRPr/>
            </a:p>
          </p:txBody>
        </p:sp>
        <p:sp>
          <p:nvSpPr>
            <p:cNvPr id="34" name="object 34"/>
            <p:cNvSpPr/>
            <p:nvPr/>
          </p:nvSpPr>
          <p:spPr>
            <a:xfrm>
              <a:off x="5726430" y="5701029"/>
              <a:ext cx="671830" cy="96520"/>
            </a:xfrm>
            <a:custGeom>
              <a:avLst/>
              <a:gdLst/>
              <a:ahLst/>
              <a:cxnLst/>
              <a:rect l="l" t="t" r="r" b="b"/>
              <a:pathLst>
                <a:path w="671829" h="96520">
                  <a:moveTo>
                    <a:pt x="671830" y="38100"/>
                  </a:moveTo>
                  <a:lnTo>
                    <a:pt x="669290" y="19050"/>
                  </a:lnTo>
                  <a:lnTo>
                    <a:pt x="668020" y="0"/>
                  </a:lnTo>
                  <a:lnTo>
                    <a:pt x="222250" y="36830"/>
                  </a:lnTo>
                  <a:lnTo>
                    <a:pt x="40640" y="53340"/>
                  </a:lnTo>
                  <a:lnTo>
                    <a:pt x="0" y="58420"/>
                  </a:lnTo>
                  <a:lnTo>
                    <a:pt x="5080" y="96520"/>
                  </a:lnTo>
                  <a:lnTo>
                    <a:pt x="45720" y="91440"/>
                  </a:lnTo>
                  <a:lnTo>
                    <a:pt x="226060" y="74930"/>
                  </a:lnTo>
                  <a:lnTo>
                    <a:pt x="670560" y="38100"/>
                  </a:lnTo>
                  <a:lnTo>
                    <a:pt x="671830" y="3810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669" y="34290"/>
            <a:ext cx="6702425" cy="452120"/>
          </a:xfrm>
          <a:prstGeom prst="rect">
            <a:avLst/>
          </a:prstGeom>
        </p:spPr>
        <p:txBody>
          <a:bodyPr vert="horz" wrap="square" lIns="0" tIns="12700" rIns="0" bIns="0" rtlCol="0">
            <a:spAutoFit/>
          </a:bodyPr>
          <a:lstStyle/>
          <a:p>
            <a:pPr marL="12700">
              <a:lnSpc>
                <a:spcPct val="100000"/>
              </a:lnSpc>
              <a:spcBef>
                <a:spcPts val="100"/>
              </a:spcBef>
            </a:pPr>
            <a:r>
              <a:rPr sz="2800" spc="-5" dirty="0"/>
              <a:t>But</a:t>
            </a:r>
            <a:r>
              <a:rPr sz="2800" dirty="0"/>
              <a:t> </a:t>
            </a:r>
            <a:r>
              <a:rPr sz="2800" spc="-10" dirty="0"/>
              <a:t>where</a:t>
            </a:r>
            <a:r>
              <a:rPr sz="2800" dirty="0"/>
              <a:t> </a:t>
            </a:r>
            <a:r>
              <a:rPr sz="2800" spc="-5" dirty="0"/>
              <a:t>does the </a:t>
            </a:r>
            <a:r>
              <a:rPr sz="2800" spc="-5" dirty="0">
                <a:solidFill>
                  <a:srgbClr val="FFFFFF"/>
                </a:solidFill>
              </a:rPr>
              <a:t>energy </a:t>
            </a:r>
            <a:r>
              <a:rPr sz="2800" spc="-5" dirty="0"/>
              <a:t>come</a:t>
            </a:r>
            <a:r>
              <a:rPr sz="2800" dirty="0"/>
              <a:t> </a:t>
            </a:r>
            <a:r>
              <a:rPr sz="2800" spc="-5" dirty="0"/>
              <a:t>from?</a:t>
            </a:r>
            <a:endParaRPr sz="2800"/>
          </a:p>
        </p:txBody>
      </p:sp>
      <p:grpSp>
        <p:nvGrpSpPr>
          <p:cNvPr id="3" name="object 3"/>
          <p:cNvGrpSpPr/>
          <p:nvPr/>
        </p:nvGrpSpPr>
        <p:grpSpPr>
          <a:xfrm>
            <a:off x="0" y="3195727"/>
            <a:ext cx="4500880" cy="3662679"/>
            <a:chOff x="0" y="3195727"/>
            <a:chExt cx="4500880" cy="3662679"/>
          </a:xfrm>
        </p:grpSpPr>
        <p:pic>
          <p:nvPicPr>
            <p:cNvPr id="4" name="object 4"/>
            <p:cNvPicPr/>
            <p:nvPr/>
          </p:nvPicPr>
          <p:blipFill>
            <a:blip r:embed="rId2" cstate="print"/>
            <a:stretch>
              <a:fillRect/>
            </a:stretch>
          </p:blipFill>
          <p:spPr>
            <a:xfrm>
              <a:off x="0" y="3323589"/>
              <a:ext cx="2838450" cy="3534410"/>
            </a:xfrm>
            <a:prstGeom prst="rect">
              <a:avLst/>
            </a:prstGeom>
          </p:spPr>
        </p:pic>
        <p:sp>
          <p:nvSpPr>
            <p:cNvPr id="5" name="object 5"/>
            <p:cNvSpPr/>
            <p:nvPr/>
          </p:nvSpPr>
          <p:spPr>
            <a:xfrm>
              <a:off x="1828800" y="3200399"/>
              <a:ext cx="2667000" cy="1504950"/>
            </a:xfrm>
            <a:custGeom>
              <a:avLst/>
              <a:gdLst/>
              <a:ahLst/>
              <a:cxnLst/>
              <a:rect l="l" t="t" r="r" b="b"/>
              <a:pathLst>
                <a:path w="2667000" h="1504950">
                  <a:moveTo>
                    <a:pt x="1377950" y="0"/>
                  </a:moveTo>
                  <a:lnTo>
                    <a:pt x="1310639" y="0"/>
                  </a:lnTo>
                  <a:lnTo>
                    <a:pt x="1244600" y="1270"/>
                  </a:lnTo>
                  <a:lnTo>
                    <a:pt x="1178560" y="3810"/>
                  </a:lnTo>
                  <a:lnTo>
                    <a:pt x="1112520" y="7620"/>
                  </a:lnTo>
                  <a:lnTo>
                    <a:pt x="1047750" y="12700"/>
                  </a:lnTo>
                  <a:lnTo>
                    <a:pt x="919480" y="27939"/>
                  </a:lnTo>
                  <a:lnTo>
                    <a:pt x="855980" y="36829"/>
                  </a:lnTo>
                  <a:lnTo>
                    <a:pt x="795019" y="48260"/>
                  </a:lnTo>
                  <a:lnTo>
                    <a:pt x="675639" y="73660"/>
                  </a:lnTo>
                  <a:lnTo>
                    <a:pt x="563880" y="104139"/>
                  </a:lnTo>
                  <a:lnTo>
                    <a:pt x="510539" y="121920"/>
                  </a:lnTo>
                  <a:lnTo>
                    <a:pt x="459739" y="139700"/>
                  </a:lnTo>
                  <a:lnTo>
                    <a:pt x="410210" y="158750"/>
                  </a:lnTo>
                  <a:lnTo>
                    <a:pt x="363219" y="179070"/>
                  </a:lnTo>
                  <a:lnTo>
                    <a:pt x="318769" y="200660"/>
                  </a:lnTo>
                  <a:lnTo>
                    <a:pt x="276860" y="222250"/>
                  </a:lnTo>
                  <a:lnTo>
                    <a:pt x="237489" y="245110"/>
                  </a:lnTo>
                  <a:lnTo>
                    <a:pt x="200660" y="269239"/>
                  </a:lnTo>
                  <a:lnTo>
                    <a:pt x="167639" y="293370"/>
                  </a:lnTo>
                  <a:lnTo>
                    <a:pt x="137160" y="318770"/>
                  </a:lnTo>
                  <a:lnTo>
                    <a:pt x="109219" y="345439"/>
                  </a:lnTo>
                  <a:lnTo>
                    <a:pt x="62230" y="398779"/>
                  </a:lnTo>
                  <a:lnTo>
                    <a:pt x="29210" y="453389"/>
                  </a:lnTo>
                  <a:lnTo>
                    <a:pt x="7619" y="509269"/>
                  </a:lnTo>
                  <a:lnTo>
                    <a:pt x="0" y="566419"/>
                  </a:lnTo>
                  <a:lnTo>
                    <a:pt x="1269" y="595630"/>
                  </a:lnTo>
                  <a:lnTo>
                    <a:pt x="12700" y="651510"/>
                  </a:lnTo>
                  <a:lnTo>
                    <a:pt x="38100" y="707389"/>
                  </a:lnTo>
                  <a:lnTo>
                    <a:pt x="76200" y="762000"/>
                  </a:lnTo>
                  <a:lnTo>
                    <a:pt x="127000" y="815339"/>
                  </a:lnTo>
                  <a:lnTo>
                    <a:pt x="157480" y="840739"/>
                  </a:lnTo>
                  <a:lnTo>
                    <a:pt x="190500" y="864869"/>
                  </a:lnTo>
                  <a:lnTo>
                    <a:pt x="226060" y="889000"/>
                  </a:lnTo>
                  <a:lnTo>
                    <a:pt x="264160" y="913130"/>
                  </a:lnTo>
                  <a:lnTo>
                    <a:pt x="304800" y="934719"/>
                  </a:lnTo>
                  <a:lnTo>
                    <a:pt x="347980" y="956310"/>
                  </a:lnTo>
                  <a:lnTo>
                    <a:pt x="394969" y="977900"/>
                  </a:lnTo>
                  <a:lnTo>
                    <a:pt x="443230" y="996950"/>
                  </a:lnTo>
                  <a:lnTo>
                    <a:pt x="494030" y="1014730"/>
                  </a:lnTo>
                  <a:lnTo>
                    <a:pt x="124460" y="1504950"/>
                  </a:lnTo>
                  <a:lnTo>
                    <a:pt x="899160" y="1111250"/>
                  </a:lnTo>
                  <a:lnTo>
                    <a:pt x="961389" y="1120139"/>
                  </a:lnTo>
                  <a:lnTo>
                    <a:pt x="1026160" y="1127760"/>
                  </a:lnTo>
                  <a:lnTo>
                    <a:pt x="1090930" y="1134110"/>
                  </a:lnTo>
                  <a:lnTo>
                    <a:pt x="1223010" y="1141730"/>
                  </a:lnTo>
                  <a:lnTo>
                    <a:pt x="1289050" y="1143000"/>
                  </a:lnTo>
                  <a:lnTo>
                    <a:pt x="1356360" y="1143000"/>
                  </a:lnTo>
                  <a:lnTo>
                    <a:pt x="1422400" y="1141730"/>
                  </a:lnTo>
                  <a:lnTo>
                    <a:pt x="1488439" y="1139189"/>
                  </a:lnTo>
                  <a:lnTo>
                    <a:pt x="1554479" y="1135380"/>
                  </a:lnTo>
                  <a:lnTo>
                    <a:pt x="1619250" y="1130300"/>
                  </a:lnTo>
                  <a:lnTo>
                    <a:pt x="1747520" y="1115060"/>
                  </a:lnTo>
                  <a:lnTo>
                    <a:pt x="1811020" y="1104900"/>
                  </a:lnTo>
                  <a:lnTo>
                    <a:pt x="1871979" y="1094739"/>
                  </a:lnTo>
                  <a:lnTo>
                    <a:pt x="1991360" y="1069339"/>
                  </a:lnTo>
                  <a:lnTo>
                    <a:pt x="2103120" y="1038860"/>
                  </a:lnTo>
                  <a:lnTo>
                    <a:pt x="2156460" y="1021080"/>
                  </a:lnTo>
                  <a:lnTo>
                    <a:pt x="2207260" y="1003300"/>
                  </a:lnTo>
                  <a:lnTo>
                    <a:pt x="2256790" y="984250"/>
                  </a:lnTo>
                  <a:lnTo>
                    <a:pt x="2303779" y="963930"/>
                  </a:lnTo>
                  <a:lnTo>
                    <a:pt x="2348229" y="942339"/>
                  </a:lnTo>
                  <a:lnTo>
                    <a:pt x="2390140" y="920750"/>
                  </a:lnTo>
                  <a:lnTo>
                    <a:pt x="2429510" y="896619"/>
                  </a:lnTo>
                  <a:lnTo>
                    <a:pt x="2465070" y="873760"/>
                  </a:lnTo>
                  <a:lnTo>
                    <a:pt x="2499360" y="848360"/>
                  </a:lnTo>
                  <a:lnTo>
                    <a:pt x="2529840" y="824230"/>
                  </a:lnTo>
                  <a:lnTo>
                    <a:pt x="2557779" y="797560"/>
                  </a:lnTo>
                  <a:lnTo>
                    <a:pt x="2604770" y="744219"/>
                  </a:lnTo>
                  <a:lnTo>
                    <a:pt x="2637790" y="689610"/>
                  </a:lnTo>
                  <a:lnTo>
                    <a:pt x="2659379" y="632460"/>
                  </a:lnTo>
                  <a:lnTo>
                    <a:pt x="2667000" y="576580"/>
                  </a:lnTo>
                  <a:lnTo>
                    <a:pt x="2665729" y="547369"/>
                  </a:lnTo>
                  <a:lnTo>
                    <a:pt x="2653029" y="490219"/>
                  </a:lnTo>
                  <a:lnTo>
                    <a:pt x="2628900" y="434339"/>
                  </a:lnTo>
                  <a:lnTo>
                    <a:pt x="2590800" y="379729"/>
                  </a:lnTo>
                  <a:lnTo>
                    <a:pt x="2540000" y="327660"/>
                  </a:lnTo>
                  <a:lnTo>
                    <a:pt x="2509520" y="302260"/>
                  </a:lnTo>
                  <a:lnTo>
                    <a:pt x="2476500" y="276860"/>
                  </a:lnTo>
                  <a:lnTo>
                    <a:pt x="2440940" y="252729"/>
                  </a:lnTo>
                  <a:lnTo>
                    <a:pt x="2402840" y="229870"/>
                  </a:lnTo>
                  <a:lnTo>
                    <a:pt x="2362200" y="207010"/>
                  </a:lnTo>
                  <a:lnTo>
                    <a:pt x="2319020" y="185420"/>
                  </a:lnTo>
                  <a:lnTo>
                    <a:pt x="2272029" y="165100"/>
                  </a:lnTo>
                  <a:lnTo>
                    <a:pt x="2223770" y="146050"/>
                  </a:lnTo>
                  <a:lnTo>
                    <a:pt x="2172970" y="127000"/>
                  </a:lnTo>
                  <a:lnTo>
                    <a:pt x="2120900" y="109220"/>
                  </a:lnTo>
                  <a:lnTo>
                    <a:pt x="2066289" y="93979"/>
                  </a:lnTo>
                  <a:lnTo>
                    <a:pt x="2009139" y="78739"/>
                  </a:lnTo>
                  <a:lnTo>
                    <a:pt x="1951989" y="64770"/>
                  </a:lnTo>
                  <a:lnTo>
                    <a:pt x="1892300" y="52070"/>
                  </a:lnTo>
                  <a:lnTo>
                    <a:pt x="1830070" y="40639"/>
                  </a:lnTo>
                  <a:lnTo>
                    <a:pt x="1767839" y="30479"/>
                  </a:lnTo>
                  <a:lnTo>
                    <a:pt x="1640839" y="15239"/>
                  </a:lnTo>
                  <a:lnTo>
                    <a:pt x="1576070" y="8889"/>
                  </a:lnTo>
                  <a:lnTo>
                    <a:pt x="1443989" y="1270"/>
                  </a:lnTo>
                  <a:lnTo>
                    <a:pt x="1377950" y="0"/>
                  </a:lnTo>
                  <a:close/>
                </a:path>
              </a:pathLst>
            </a:custGeom>
            <a:solidFill>
              <a:srgbClr val="6D9FAF"/>
            </a:solidFill>
          </p:spPr>
          <p:txBody>
            <a:bodyPr wrap="square" lIns="0" tIns="0" rIns="0" bIns="0" rtlCol="0"/>
            <a:lstStyle/>
            <a:p>
              <a:endParaRPr/>
            </a:p>
          </p:txBody>
        </p:sp>
        <p:sp>
          <p:nvSpPr>
            <p:cNvPr id="6" name="object 6"/>
            <p:cNvSpPr/>
            <p:nvPr/>
          </p:nvSpPr>
          <p:spPr>
            <a:xfrm>
              <a:off x="1828800" y="3200399"/>
              <a:ext cx="2667000" cy="1504950"/>
            </a:xfrm>
            <a:custGeom>
              <a:avLst/>
              <a:gdLst/>
              <a:ahLst/>
              <a:cxnLst/>
              <a:rect l="l" t="t" r="r" b="b"/>
              <a:pathLst>
                <a:path w="2667000" h="1504950">
                  <a:moveTo>
                    <a:pt x="494030" y="1014730"/>
                  </a:moveTo>
                  <a:lnTo>
                    <a:pt x="443230" y="996950"/>
                  </a:lnTo>
                  <a:lnTo>
                    <a:pt x="394969" y="977900"/>
                  </a:lnTo>
                  <a:lnTo>
                    <a:pt x="347980" y="956310"/>
                  </a:lnTo>
                  <a:lnTo>
                    <a:pt x="304800" y="934719"/>
                  </a:lnTo>
                  <a:lnTo>
                    <a:pt x="264160" y="913130"/>
                  </a:lnTo>
                  <a:lnTo>
                    <a:pt x="226060" y="889000"/>
                  </a:lnTo>
                  <a:lnTo>
                    <a:pt x="190500" y="864869"/>
                  </a:lnTo>
                  <a:lnTo>
                    <a:pt x="157480" y="840739"/>
                  </a:lnTo>
                  <a:lnTo>
                    <a:pt x="127000" y="815339"/>
                  </a:lnTo>
                  <a:lnTo>
                    <a:pt x="76200" y="762000"/>
                  </a:lnTo>
                  <a:lnTo>
                    <a:pt x="38100" y="707389"/>
                  </a:lnTo>
                  <a:lnTo>
                    <a:pt x="12700" y="651510"/>
                  </a:lnTo>
                  <a:lnTo>
                    <a:pt x="1269" y="595630"/>
                  </a:lnTo>
                  <a:lnTo>
                    <a:pt x="0" y="566419"/>
                  </a:lnTo>
                  <a:lnTo>
                    <a:pt x="2539" y="538480"/>
                  </a:lnTo>
                  <a:lnTo>
                    <a:pt x="16510" y="481330"/>
                  </a:lnTo>
                  <a:lnTo>
                    <a:pt x="44450" y="425450"/>
                  </a:lnTo>
                  <a:lnTo>
                    <a:pt x="83819" y="372110"/>
                  </a:lnTo>
                  <a:lnTo>
                    <a:pt x="137160" y="318770"/>
                  </a:lnTo>
                  <a:lnTo>
                    <a:pt x="167639" y="293370"/>
                  </a:lnTo>
                  <a:lnTo>
                    <a:pt x="200660" y="269239"/>
                  </a:lnTo>
                  <a:lnTo>
                    <a:pt x="237489" y="245110"/>
                  </a:lnTo>
                  <a:lnTo>
                    <a:pt x="276860" y="222250"/>
                  </a:lnTo>
                  <a:lnTo>
                    <a:pt x="318769" y="200660"/>
                  </a:lnTo>
                  <a:lnTo>
                    <a:pt x="363219" y="179070"/>
                  </a:lnTo>
                  <a:lnTo>
                    <a:pt x="410210" y="158750"/>
                  </a:lnTo>
                  <a:lnTo>
                    <a:pt x="459739" y="139700"/>
                  </a:lnTo>
                  <a:lnTo>
                    <a:pt x="510539" y="121920"/>
                  </a:lnTo>
                  <a:lnTo>
                    <a:pt x="563880" y="104139"/>
                  </a:lnTo>
                  <a:lnTo>
                    <a:pt x="619760" y="88900"/>
                  </a:lnTo>
                  <a:lnTo>
                    <a:pt x="675639" y="73660"/>
                  </a:lnTo>
                  <a:lnTo>
                    <a:pt x="735330" y="60960"/>
                  </a:lnTo>
                  <a:lnTo>
                    <a:pt x="795019" y="48260"/>
                  </a:lnTo>
                  <a:lnTo>
                    <a:pt x="855980" y="36829"/>
                  </a:lnTo>
                  <a:lnTo>
                    <a:pt x="919480" y="27939"/>
                  </a:lnTo>
                  <a:lnTo>
                    <a:pt x="982980" y="20320"/>
                  </a:lnTo>
                  <a:lnTo>
                    <a:pt x="1047750" y="12700"/>
                  </a:lnTo>
                  <a:lnTo>
                    <a:pt x="1112520" y="7620"/>
                  </a:lnTo>
                  <a:lnTo>
                    <a:pt x="1178560" y="3810"/>
                  </a:lnTo>
                  <a:lnTo>
                    <a:pt x="1244600" y="1270"/>
                  </a:lnTo>
                  <a:lnTo>
                    <a:pt x="1310639" y="0"/>
                  </a:lnTo>
                  <a:lnTo>
                    <a:pt x="1377950" y="0"/>
                  </a:lnTo>
                  <a:lnTo>
                    <a:pt x="1443989" y="1270"/>
                  </a:lnTo>
                  <a:lnTo>
                    <a:pt x="1510029" y="5079"/>
                  </a:lnTo>
                  <a:lnTo>
                    <a:pt x="1576070" y="8889"/>
                  </a:lnTo>
                  <a:lnTo>
                    <a:pt x="1640839" y="15239"/>
                  </a:lnTo>
                  <a:lnTo>
                    <a:pt x="1704339" y="22860"/>
                  </a:lnTo>
                  <a:lnTo>
                    <a:pt x="1767839" y="30479"/>
                  </a:lnTo>
                  <a:lnTo>
                    <a:pt x="1830070" y="40639"/>
                  </a:lnTo>
                  <a:lnTo>
                    <a:pt x="1892300" y="52070"/>
                  </a:lnTo>
                  <a:lnTo>
                    <a:pt x="1951989" y="64770"/>
                  </a:lnTo>
                  <a:lnTo>
                    <a:pt x="2009139" y="78739"/>
                  </a:lnTo>
                  <a:lnTo>
                    <a:pt x="2066289" y="93979"/>
                  </a:lnTo>
                  <a:lnTo>
                    <a:pt x="2120900" y="109220"/>
                  </a:lnTo>
                  <a:lnTo>
                    <a:pt x="2172970" y="127000"/>
                  </a:lnTo>
                  <a:lnTo>
                    <a:pt x="2223770" y="146050"/>
                  </a:lnTo>
                  <a:lnTo>
                    <a:pt x="2272029" y="165100"/>
                  </a:lnTo>
                  <a:lnTo>
                    <a:pt x="2319020" y="185420"/>
                  </a:lnTo>
                  <a:lnTo>
                    <a:pt x="2362200" y="207010"/>
                  </a:lnTo>
                  <a:lnTo>
                    <a:pt x="2402840" y="229870"/>
                  </a:lnTo>
                  <a:lnTo>
                    <a:pt x="2440940" y="252729"/>
                  </a:lnTo>
                  <a:lnTo>
                    <a:pt x="2476500" y="276860"/>
                  </a:lnTo>
                  <a:lnTo>
                    <a:pt x="2509520" y="302260"/>
                  </a:lnTo>
                  <a:lnTo>
                    <a:pt x="2540000" y="327660"/>
                  </a:lnTo>
                  <a:lnTo>
                    <a:pt x="2590800" y="379729"/>
                  </a:lnTo>
                  <a:lnTo>
                    <a:pt x="2628900" y="434339"/>
                  </a:lnTo>
                  <a:lnTo>
                    <a:pt x="2653029" y="490219"/>
                  </a:lnTo>
                  <a:lnTo>
                    <a:pt x="2665729" y="547369"/>
                  </a:lnTo>
                  <a:lnTo>
                    <a:pt x="2667000" y="576580"/>
                  </a:lnTo>
                  <a:lnTo>
                    <a:pt x="2664460" y="604519"/>
                  </a:lnTo>
                  <a:lnTo>
                    <a:pt x="2650490" y="661669"/>
                  </a:lnTo>
                  <a:lnTo>
                    <a:pt x="2622550" y="716280"/>
                  </a:lnTo>
                  <a:lnTo>
                    <a:pt x="2583179" y="770889"/>
                  </a:lnTo>
                  <a:lnTo>
                    <a:pt x="2529840" y="824230"/>
                  </a:lnTo>
                  <a:lnTo>
                    <a:pt x="2499360" y="848360"/>
                  </a:lnTo>
                  <a:lnTo>
                    <a:pt x="2465070" y="873760"/>
                  </a:lnTo>
                  <a:lnTo>
                    <a:pt x="2429510" y="896619"/>
                  </a:lnTo>
                  <a:lnTo>
                    <a:pt x="2390140" y="920750"/>
                  </a:lnTo>
                  <a:lnTo>
                    <a:pt x="2348229" y="942339"/>
                  </a:lnTo>
                  <a:lnTo>
                    <a:pt x="2303779" y="963930"/>
                  </a:lnTo>
                  <a:lnTo>
                    <a:pt x="2256790" y="984250"/>
                  </a:lnTo>
                  <a:lnTo>
                    <a:pt x="2207260" y="1003300"/>
                  </a:lnTo>
                  <a:lnTo>
                    <a:pt x="2156460" y="1021080"/>
                  </a:lnTo>
                  <a:lnTo>
                    <a:pt x="2103120" y="1038860"/>
                  </a:lnTo>
                  <a:lnTo>
                    <a:pt x="2047239" y="1054100"/>
                  </a:lnTo>
                  <a:lnTo>
                    <a:pt x="1991360" y="1069339"/>
                  </a:lnTo>
                  <a:lnTo>
                    <a:pt x="1931670" y="1082039"/>
                  </a:lnTo>
                  <a:lnTo>
                    <a:pt x="1871979" y="1094739"/>
                  </a:lnTo>
                  <a:lnTo>
                    <a:pt x="1811020" y="1104900"/>
                  </a:lnTo>
                  <a:lnTo>
                    <a:pt x="1747520" y="1115060"/>
                  </a:lnTo>
                  <a:lnTo>
                    <a:pt x="1684020" y="1122680"/>
                  </a:lnTo>
                  <a:lnTo>
                    <a:pt x="1619250" y="1130300"/>
                  </a:lnTo>
                  <a:lnTo>
                    <a:pt x="1554479" y="1135380"/>
                  </a:lnTo>
                  <a:lnTo>
                    <a:pt x="1488439" y="1139189"/>
                  </a:lnTo>
                  <a:lnTo>
                    <a:pt x="1422400" y="1141730"/>
                  </a:lnTo>
                  <a:lnTo>
                    <a:pt x="1356360" y="1143000"/>
                  </a:lnTo>
                  <a:lnTo>
                    <a:pt x="1289050" y="1143000"/>
                  </a:lnTo>
                  <a:lnTo>
                    <a:pt x="1223010" y="1141730"/>
                  </a:lnTo>
                  <a:lnTo>
                    <a:pt x="1156970" y="1137920"/>
                  </a:lnTo>
                  <a:lnTo>
                    <a:pt x="1090930" y="1134110"/>
                  </a:lnTo>
                  <a:lnTo>
                    <a:pt x="1026160" y="1127760"/>
                  </a:lnTo>
                  <a:lnTo>
                    <a:pt x="961389" y="1120139"/>
                  </a:lnTo>
                  <a:lnTo>
                    <a:pt x="899160" y="1111250"/>
                  </a:lnTo>
                  <a:lnTo>
                    <a:pt x="124460" y="1504950"/>
                  </a:lnTo>
                  <a:lnTo>
                    <a:pt x="494030" y="1014730"/>
                  </a:lnTo>
                  <a:close/>
                </a:path>
              </a:pathLst>
            </a:custGeom>
            <a:ln w="9344">
              <a:solidFill>
                <a:srgbClr val="FFFFFF"/>
              </a:solidFill>
            </a:ln>
          </p:spPr>
          <p:txBody>
            <a:bodyPr wrap="square" lIns="0" tIns="0" rIns="0" bIns="0" rtlCol="0"/>
            <a:lstStyle/>
            <a:p>
              <a:endParaRPr/>
            </a:p>
          </p:txBody>
        </p:sp>
      </p:grpSp>
      <p:sp>
        <p:nvSpPr>
          <p:cNvPr id="7" name="object 7"/>
          <p:cNvSpPr txBox="1"/>
          <p:nvPr/>
        </p:nvSpPr>
        <p:spPr>
          <a:xfrm>
            <a:off x="356870" y="720090"/>
            <a:ext cx="8122284" cy="3562350"/>
          </a:xfrm>
          <a:prstGeom prst="rect">
            <a:avLst/>
          </a:prstGeom>
        </p:spPr>
        <p:txBody>
          <a:bodyPr vert="horz" wrap="square" lIns="0" tIns="12700" rIns="0" bIns="0" rtlCol="0">
            <a:spAutoFit/>
          </a:bodyPr>
          <a:lstStyle/>
          <a:p>
            <a:pPr marL="38100" marR="30480">
              <a:lnSpc>
                <a:spcPct val="100000"/>
              </a:lnSpc>
              <a:spcBef>
                <a:spcPts val="100"/>
              </a:spcBef>
            </a:pPr>
            <a:r>
              <a:rPr sz="2400" b="1" spc="-5" dirty="0">
                <a:solidFill>
                  <a:srgbClr val="CCAE09"/>
                </a:solidFill>
                <a:latin typeface="Arial"/>
                <a:cs typeface="Arial"/>
              </a:rPr>
              <a:t>The relationship</a:t>
            </a:r>
            <a:r>
              <a:rPr sz="2400" b="1" dirty="0">
                <a:solidFill>
                  <a:srgbClr val="CCAE09"/>
                </a:solidFill>
                <a:latin typeface="Arial"/>
                <a:cs typeface="Arial"/>
              </a:rPr>
              <a:t> </a:t>
            </a:r>
            <a:r>
              <a:rPr sz="2400" b="1" spc="-5" dirty="0">
                <a:solidFill>
                  <a:srgbClr val="CCAE09"/>
                </a:solidFill>
                <a:latin typeface="Arial"/>
                <a:cs typeface="Arial"/>
              </a:rPr>
              <a:t>between</a:t>
            </a:r>
            <a:r>
              <a:rPr sz="2400" b="1" dirty="0">
                <a:solidFill>
                  <a:srgbClr val="CCAE09"/>
                </a:solidFill>
                <a:latin typeface="Arial"/>
                <a:cs typeface="Arial"/>
              </a:rPr>
              <a:t> </a:t>
            </a:r>
            <a:r>
              <a:rPr sz="2400" b="1" spc="-5" dirty="0">
                <a:solidFill>
                  <a:srgbClr val="CCAE09"/>
                </a:solidFill>
                <a:latin typeface="Arial"/>
                <a:cs typeface="Arial"/>
              </a:rPr>
              <a:t>mass</a:t>
            </a:r>
            <a:r>
              <a:rPr sz="2400" b="1" spc="10" dirty="0">
                <a:solidFill>
                  <a:srgbClr val="CCAE09"/>
                </a:solidFill>
                <a:latin typeface="Arial"/>
                <a:cs typeface="Arial"/>
              </a:rPr>
              <a:t> </a:t>
            </a:r>
            <a:r>
              <a:rPr sz="2400" b="1" spc="-10" dirty="0">
                <a:solidFill>
                  <a:srgbClr val="CCAE09"/>
                </a:solidFill>
                <a:latin typeface="Arial"/>
                <a:cs typeface="Arial"/>
              </a:rPr>
              <a:t>and</a:t>
            </a:r>
            <a:r>
              <a:rPr sz="2400" b="1" spc="10" dirty="0">
                <a:solidFill>
                  <a:srgbClr val="CCAE09"/>
                </a:solidFill>
                <a:latin typeface="Arial"/>
                <a:cs typeface="Arial"/>
              </a:rPr>
              <a:t> </a:t>
            </a:r>
            <a:r>
              <a:rPr sz="2400" b="1" spc="-5" dirty="0">
                <a:solidFill>
                  <a:srgbClr val="CCAE09"/>
                </a:solidFill>
                <a:latin typeface="Arial"/>
                <a:cs typeface="Arial"/>
              </a:rPr>
              <a:t>energy</a:t>
            </a:r>
            <a:r>
              <a:rPr sz="2400" b="1" dirty="0">
                <a:solidFill>
                  <a:srgbClr val="CCAE09"/>
                </a:solidFill>
                <a:latin typeface="Arial"/>
                <a:cs typeface="Arial"/>
              </a:rPr>
              <a:t> </a:t>
            </a:r>
            <a:r>
              <a:rPr sz="2400" b="1" spc="-5" dirty="0">
                <a:solidFill>
                  <a:srgbClr val="CCAE09"/>
                </a:solidFill>
                <a:latin typeface="Arial"/>
                <a:cs typeface="Arial"/>
              </a:rPr>
              <a:t>comes from </a:t>
            </a:r>
            <a:r>
              <a:rPr sz="2400" b="1" spc="-650" dirty="0">
                <a:solidFill>
                  <a:srgbClr val="CCAE09"/>
                </a:solidFill>
                <a:latin typeface="Arial"/>
                <a:cs typeface="Arial"/>
              </a:rPr>
              <a:t> </a:t>
            </a:r>
            <a:r>
              <a:rPr sz="2400" b="1" spc="-5" dirty="0">
                <a:solidFill>
                  <a:srgbClr val="FFFFFF"/>
                </a:solidFill>
                <a:latin typeface="Arial"/>
                <a:cs typeface="Arial"/>
              </a:rPr>
              <a:t>Einstein’s</a:t>
            </a:r>
            <a:r>
              <a:rPr sz="2400" b="1" spc="-10" dirty="0">
                <a:solidFill>
                  <a:srgbClr val="FFFFFF"/>
                </a:solidFill>
                <a:latin typeface="Arial"/>
                <a:cs typeface="Arial"/>
              </a:rPr>
              <a:t> </a:t>
            </a:r>
            <a:r>
              <a:rPr sz="2400" b="1" spc="-5" dirty="0">
                <a:solidFill>
                  <a:srgbClr val="CCAE09"/>
                </a:solidFill>
                <a:latin typeface="Arial"/>
                <a:cs typeface="Arial"/>
              </a:rPr>
              <a:t>famous</a:t>
            </a:r>
            <a:r>
              <a:rPr sz="2400" b="1" spc="5" dirty="0">
                <a:solidFill>
                  <a:srgbClr val="CCAE09"/>
                </a:solidFill>
                <a:latin typeface="Arial"/>
                <a:cs typeface="Arial"/>
              </a:rPr>
              <a:t> </a:t>
            </a:r>
            <a:r>
              <a:rPr sz="2400" b="1" spc="-5" dirty="0">
                <a:solidFill>
                  <a:srgbClr val="CCAE09"/>
                </a:solidFill>
                <a:latin typeface="Arial"/>
                <a:cs typeface="Arial"/>
              </a:rPr>
              <a:t>equation:</a:t>
            </a:r>
            <a:endParaRPr sz="2400">
              <a:latin typeface="Arial"/>
              <a:cs typeface="Arial"/>
            </a:endParaRPr>
          </a:p>
          <a:p>
            <a:pPr marL="613410" algn="ctr">
              <a:lnSpc>
                <a:spcPct val="100000"/>
              </a:lnSpc>
              <a:spcBef>
                <a:spcPts val="1500"/>
              </a:spcBef>
            </a:pPr>
            <a:r>
              <a:rPr sz="2400" b="1" i="1" dirty="0">
                <a:solidFill>
                  <a:srgbClr val="CCAE09"/>
                </a:solidFill>
                <a:latin typeface="Arial"/>
                <a:cs typeface="Arial"/>
              </a:rPr>
              <a:t>E</a:t>
            </a:r>
            <a:r>
              <a:rPr sz="2400" b="1" i="1" spc="-30" dirty="0">
                <a:solidFill>
                  <a:srgbClr val="CCAE09"/>
                </a:solidFill>
                <a:latin typeface="Arial"/>
                <a:cs typeface="Arial"/>
              </a:rPr>
              <a:t> </a:t>
            </a:r>
            <a:r>
              <a:rPr sz="2400" b="1" dirty="0">
                <a:solidFill>
                  <a:srgbClr val="CCAE09"/>
                </a:solidFill>
                <a:latin typeface="Arial"/>
                <a:cs typeface="Arial"/>
              </a:rPr>
              <a:t>=</a:t>
            </a:r>
            <a:r>
              <a:rPr sz="2400" b="1" spc="-30" dirty="0">
                <a:solidFill>
                  <a:srgbClr val="CCAE09"/>
                </a:solidFill>
                <a:latin typeface="Arial"/>
                <a:cs typeface="Arial"/>
              </a:rPr>
              <a:t> </a:t>
            </a:r>
            <a:r>
              <a:rPr sz="2400" b="1" i="1" spc="-5" dirty="0">
                <a:solidFill>
                  <a:srgbClr val="CCAE09"/>
                </a:solidFill>
                <a:latin typeface="Arial"/>
                <a:cs typeface="Arial"/>
              </a:rPr>
              <a:t>mc</a:t>
            </a:r>
            <a:r>
              <a:rPr sz="2100" b="1" spc="-7" baseline="27777" dirty="0">
                <a:solidFill>
                  <a:srgbClr val="CCAE09"/>
                </a:solidFill>
                <a:latin typeface="Arial"/>
                <a:cs typeface="Arial"/>
              </a:rPr>
              <a:t>2</a:t>
            </a:r>
            <a:endParaRPr sz="2100" baseline="27777">
              <a:latin typeface="Arial"/>
              <a:cs typeface="Arial"/>
            </a:endParaRPr>
          </a:p>
          <a:p>
            <a:pPr marL="38100" marR="191770">
              <a:lnSpc>
                <a:spcPct val="100000"/>
              </a:lnSpc>
              <a:spcBef>
                <a:spcPts val="1500"/>
              </a:spcBef>
            </a:pPr>
            <a:r>
              <a:rPr sz="2400" b="1" dirty="0">
                <a:solidFill>
                  <a:srgbClr val="CCAE09"/>
                </a:solidFill>
                <a:latin typeface="Arial"/>
                <a:cs typeface="Arial"/>
              </a:rPr>
              <a:t>In this</a:t>
            </a:r>
            <a:r>
              <a:rPr sz="2400" b="1" spc="-5" dirty="0">
                <a:solidFill>
                  <a:srgbClr val="CCAE09"/>
                </a:solidFill>
                <a:latin typeface="Arial"/>
                <a:cs typeface="Arial"/>
              </a:rPr>
              <a:t> equation,</a:t>
            </a:r>
            <a:r>
              <a:rPr sz="2400" b="1" dirty="0">
                <a:solidFill>
                  <a:srgbClr val="CCAE09"/>
                </a:solidFill>
                <a:latin typeface="Arial"/>
                <a:cs typeface="Arial"/>
              </a:rPr>
              <a:t> </a:t>
            </a:r>
            <a:r>
              <a:rPr sz="2400" b="1" i="1" dirty="0">
                <a:solidFill>
                  <a:srgbClr val="CCAE09"/>
                </a:solidFill>
                <a:latin typeface="Arial"/>
                <a:cs typeface="Arial"/>
              </a:rPr>
              <a:t>c </a:t>
            </a:r>
            <a:r>
              <a:rPr sz="2400" b="1" dirty="0">
                <a:solidFill>
                  <a:srgbClr val="CCAE09"/>
                </a:solidFill>
                <a:latin typeface="Arial"/>
                <a:cs typeface="Arial"/>
              </a:rPr>
              <a:t>is</a:t>
            </a:r>
            <a:r>
              <a:rPr sz="2400" b="1" spc="-5" dirty="0">
                <a:solidFill>
                  <a:srgbClr val="CCAE09"/>
                </a:solidFill>
                <a:latin typeface="Arial"/>
                <a:cs typeface="Arial"/>
              </a:rPr>
              <a:t> </a:t>
            </a:r>
            <a:r>
              <a:rPr sz="2400" b="1" dirty="0">
                <a:solidFill>
                  <a:srgbClr val="CCAE09"/>
                </a:solidFill>
                <a:latin typeface="Arial"/>
                <a:cs typeface="Arial"/>
              </a:rPr>
              <a:t>the</a:t>
            </a:r>
            <a:r>
              <a:rPr sz="2400" b="1" spc="-5" dirty="0">
                <a:solidFill>
                  <a:srgbClr val="CCAE09"/>
                </a:solidFill>
                <a:latin typeface="Arial"/>
                <a:cs typeface="Arial"/>
              </a:rPr>
              <a:t> </a:t>
            </a:r>
            <a:r>
              <a:rPr sz="2400" b="1" spc="-10" dirty="0">
                <a:solidFill>
                  <a:srgbClr val="CCAE09"/>
                </a:solidFill>
                <a:latin typeface="Arial"/>
                <a:cs typeface="Arial"/>
              </a:rPr>
              <a:t>speed</a:t>
            </a:r>
            <a:r>
              <a:rPr sz="2400" b="1" dirty="0">
                <a:solidFill>
                  <a:srgbClr val="CCAE09"/>
                </a:solidFill>
                <a:latin typeface="Arial"/>
                <a:cs typeface="Arial"/>
              </a:rPr>
              <a:t> </a:t>
            </a:r>
            <a:r>
              <a:rPr sz="2400" b="1" spc="-5" dirty="0">
                <a:solidFill>
                  <a:srgbClr val="CCAE09"/>
                </a:solidFill>
                <a:latin typeface="Arial"/>
                <a:cs typeface="Arial"/>
              </a:rPr>
              <a:t>of</a:t>
            </a:r>
            <a:r>
              <a:rPr sz="2400" b="1" spc="10" dirty="0">
                <a:solidFill>
                  <a:srgbClr val="CCAE09"/>
                </a:solidFill>
                <a:latin typeface="Arial"/>
                <a:cs typeface="Arial"/>
              </a:rPr>
              <a:t> </a:t>
            </a:r>
            <a:r>
              <a:rPr sz="2400" b="1" dirty="0">
                <a:solidFill>
                  <a:srgbClr val="CCAE09"/>
                </a:solidFill>
                <a:latin typeface="Arial"/>
                <a:cs typeface="Arial"/>
              </a:rPr>
              <a:t>light,</a:t>
            </a:r>
            <a:r>
              <a:rPr sz="2400" b="1" spc="5" dirty="0">
                <a:solidFill>
                  <a:srgbClr val="CCAE09"/>
                </a:solidFill>
                <a:latin typeface="Arial"/>
                <a:cs typeface="Arial"/>
              </a:rPr>
              <a:t> </a:t>
            </a:r>
            <a:r>
              <a:rPr sz="2400" b="1" spc="-5" dirty="0">
                <a:solidFill>
                  <a:srgbClr val="CCAE09"/>
                </a:solidFill>
                <a:latin typeface="Arial"/>
                <a:cs typeface="Arial"/>
              </a:rPr>
              <a:t>which</a:t>
            </a:r>
            <a:r>
              <a:rPr sz="2400" b="1" spc="-10" dirty="0">
                <a:solidFill>
                  <a:srgbClr val="CCAE09"/>
                </a:solidFill>
                <a:latin typeface="Arial"/>
                <a:cs typeface="Arial"/>
              </a:rPr>
              <a:t> </a:t>
            </a:r>
            <a:r>
              <a:rPr sz="2400" b="1" spc="5" dirty="0">
                <a:solidFill>
                  <a:srgbClr val="CCAE09"/>
                </a:solidFill>
                <a:latin typeface="Arial"/>
                <a:cs typeface="Arial"/>
              </a:rPr>
              <a:t>is</a:t>
            </a:r>
            <a:r>
              <a:rPr sz="2400" b="1" spc="-5" dirty="0">
                <a:solidFill>
                  <a:srgbClr val="CCAE09"/>
                </a:solidFill>
                <a:latin typeface="Arial"/>
                <a:cs typeface="Arial"/>
              </a:rPr>
              <a:t> </a:t>
            </a:r>
            <a:r>
              <a:rPr sz="2400" b="1" dirty="0">
                <a:solidFill>
                  <a:srgbClr val="CCAE09"/>
                </a:solidFill>
                <a:latin typeface="Arial"/>
                <a:cs typeface="Arial"/>
              </a:rPr>
              <a:t>a</a:t>
            </a:r>
            <a:r>
              <a:rPr sz="2400" b="1" spc="-5" dirty="0">
                <a:solidFill>
                  <a:srgbClr val="CCAE09"/>
                </a:solidFill>
                <a:latin typeface="Arial"/>
                <a:cs typeface="Arial"/>
              </a:rPr>
              <a:t> very </a:t>
            </a:r>
            <a:r>
              <a:rPr sz="2400" b="1" spc="-655" dirty="0">
                <a:solidFill>
                  <a:srgbClr val="CCAE09"/>
                </a:solidFill>
                <a:latin typeface="Arial"/>
                <a:cs typeface="Arial"/>
              </a:rPr>
              <a:t> </a:t>
            </a:r>
            <a:r>
              <a:rPr sz="2400" b="1" spc="-5" dirty="0">
                <a:solidFill>
                  <a:srgbClr val="CCAE09"/>
                </a:solidFill>
                <a:latin typeface="Arial"/>
                <a:cs typeface="Arial"/>
              </a:rPr>
              <a:t>large</a:t>
            </a:r>
            <a:r>
              <a:rPr sz="2400" b="1" dirty="0">
                <a:solidFill>
                  <a:srgbClr val="CCAE09"/>
                </a:solidFill>
                <a:latin typeface="Arial"/>
                <a:cs typeface="Arial"/>
              </a:rPr>
              <a:t> </a:t>
            </a:r>
            <a:r>
              <a:rPr sz="2400" b="1" spc="-5" dirty="0">
                <a:solidFill>
                  <a:srgbClr val="CCAE09"/>
                </a:solidFill>
                <a:latin typeface="Arial"/>
                <a:cs typeface="Arial"/>
              </a:rPr>
              <a:t>number.</a:t>
            </a:r>
            <a:endParaRPr sz="2400">
              <a:latin typeface="Arial"/>
              <a:cs typeface="Arial"/>
            </a:endParaRPr>
          </a:p>
          <a:p>
            <a:pPr>
              <a:lnSpc>
                <a:spcPct val="100000"/>
              </a:lnSpc>
              <a:spcBef>
                <a:spcPts val="50"/>
              </a:spcBef>
            </a:pPr>
            <a:endParaRPr sz="3200">
              <a:latin typeface="Arial"/>
              <a:cs typeface="Arial"/>
            </a:endParaRPr>
          </a:p>
          <a:p>
            <a:pPr marL="2073910" marR="4576445" indent="30480">
              <a:lnSpc>
                <a:spcPct val="100000"/>
              </a:lnSpc>
            </a:pPr>
            <a:r>
              <a:rPr sz="2800" b="1" spc="-5" dirty="0">
                <a:solidFill>
                  <a:srgbClr val="FFFFFF"/>
                </a:solidFill>
                <a:latin typeface="Arial"/>
                <a:cs typeface="Arial"/>
              </a:rPr>
              <a:t>Bite me! </a:t>
            </a:r>
            <a:r>
              <a:rPr sz="2800" b="1" spc="-765" dirty="0">
                <a:solidFill>
                  <a:srgbClr val="FFFFFF"/>
                </a:solidFill>
                <a:latin typeface="Arial"/>
                <a:cs typeface="Arial"/>
              </a:rPr>
              <a:t> </a:t>
            </a:r>
            <a:r>
              <a:rPr sz="2800" b="1" dirty="0">
                <a:solidFill>
                  <a:srgbClr val="FFFFFF"/>
                </a:solidFill>
                <a:latin typeface="Arial"/>
                <a:cs typeface="Arial"/>
              </a:rPr>
              <a:t>It</a:t>
            </a:r>
            <a:r>
              <a:rPr sz="2800" b="1" spc="-75" dirty="0">
                <a:solidFill>
                  <a:srgbClr val="FFFFFF"/>
                </a:solidFill>
                <a:latin typeface="Arial"/>
                <a:cs typeface="Arial"/>
              </a:rPr>
              <a:t> </a:t>
            </a:r>
            <a:r>
              <a:rPr sz="2800" b="1" spc="-5" dirty="0">
                <a:solidFill>
                  <a:srgbClr val="FFFFFF"/>
                </a:solidFill>
                <a:latin typeface="Arial"/>
                <a:cs typeface="Arial"/>
              </a:rPr>
              <a:t>works!</a:t>
            </a:r>
            <a:endParaRPr sz="2800">
              <a:latin typeface="Arial"/>
              <a:cs typeface="Arial"/>
            </a:endParaRPr>
          </a:p>
        </p:txBody>
      </p:sp>
      <p:pic>
        <p:nvPicPr>
          <p:cNvPr id="8" name="object 8"/>
          <p:cNvPicPr/>
          <p:nvPr/>
        </p:nvPicPr>
        <p:blipFill>
          <a:blip r:embed="rId3" cstate="print"/>
          <a:stretch>
            <a:fillRect/>
          </a:stretch>
        </p:blipFill>
        <p:spPr>
          <a:xfrm>
            <a:off x="4953000" y="3661409"/>
            <a:ext cx="4191000" cy="31965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9389" y="262890"/>
            <a:ext cx="4005579" cy="513080"/>
          </a:xfrm>
          <a:prstGeom prst="rect">
            <a:avLst/>
          </a:prstGeom>
        </p:spPr>
        <p:txBody>
          <a:bodyPr vert="horz" wrap="square" lIns="0" tIns="12700" rIns="0" bIns="0" rtlCol="0">
            <a:spAutoFit/>
          </a:bodyPr>
          <a:lstStyle/>
          <a:p>
            <a:pPr marL="12700">
              <a:lnSpc>
                <a:spcPct val="100000"/>
              </a:lnSpc>
              <a:spcBef>
                <a:spcPts val="100"/>
              </a:spcBef>
            </a:pPr>
            <a:r>
              <a:rPr dirty="0"/>
              <a:t>The</a:t>
            </a:r>
            <a:r>
              <a:rPr spc="-25" dirty="0"/>
              <a:t> </a:t>
            </a:r>
            <a:r>
              <a:rPr dirty="0"/>
              <a:t>Heart</a:t>
            </a:r>
            <a:r>
              <a:rPr spc="-20" dirty="0"/>
              <a:t> </a:t>
            </a:r>
            <a:r>
              <a:rPr spc="-5" dirty="0"/>
              <a:t>of</a:t>
            </a:r>
            <a:r>
              <a:rPr spc="-20" dirty="0"/>
              <a:t> </a:t>
            </a:r>
            <a:r>
              <a:rPr spc="-5" dirty="0"/>
              <a:t>the</a:t>
            </a:r>
            <a:r>
              <a:rPr spc="-10" dirty="0"/>
              <a:t> </a:t>
            </a:r>
            <a:r>
              <a:rPr dirty="0"/>
              <a:t>Sun</a:t>
            </a:r>
          </a:p>
        </p:txBody>
      </p:sp>
      <p:sp>
        <p:nvSpPr>
          <p:cNvPr id="3" name="object 3"/>
          <p:cNvSpPr txBox="1"/>
          <p:nvPr/>
        </p:nvSpPr>
        <p:spPr>
          <a:xfrm>
            <a:off x="77469" y="1101090"/>
            <a:ext cx="7531100" cy="5229860"/>
          </a:xfrm>
          <a:prstGeom prst="rect">
            <a:avLst/>
          </a:prstGeom>
        </p:spPr>
        <p:txBody>
          <a:bodyPr vert="horz" wrap="square" lIns="0" tIns="12700" rIns="0" bIns="0" rtlCol="0">
            <a:spAutoFit/>
          </a:bodyPr>
          <a:lstStyle/>
          <a:p>
            <a:pPr marL="165100" marR="5080">
              <a:lnSpc>
                <a:spcPct val="100000"/>
              </a:lnSpc>
              <a:spcBef>
                <a:spcPts val="100"/>
              </a:spcBef>
            </a:pPr>
            <a:r>
              <a:rPr sz="2800" b="1" spc="-5" dirty="0">
                <a:solidFill>
                  <a:srgbClr val="CCAE09"/>
                </a:solidFill>
                <a:latin typeface="Arial"/>
                <a:cs typeface="Arial"/>
              </a:rPr>
              <a:t>What this</a:t>
            </a:r>
            <a:r>
              <a:rPr sz="2800" b="1" spc="5" dirty="0">
                <a:solidFill>
                  <a:srgbClr val="CCAE09"/>
                </a:solidFill>
                <a:latin typeface="Arial"/>
                <a:cs typeface="Arial"/>
              </a:rPr>
              <a:t> </a:t>
            </a:r>
            <a:r>
              <a:rPr sz="2800" b="1" spc="-5" dirty="0">
                <a:solidFill>
                  <a:srgbClr val="CCAE09"/>
                </a:solidFill>
                <a:latin typeface="Arial"/>
                <a:cs typeface="Arial"/>
              </a:rPr>
              <a:t>equation</a:t>
            </a:r>
            <a:r>
              <a:rPr sz="2800" b="1" spc="-10" dirty="0">
                <a:solidFill>
                  <a:srgbClr val="CCAE09"/>
                </a:solidFill>
                <a:latin typeface="Arial"/>
                <a:cs typeface="Arial"/>
              </a:rPr>
              <a:t> </a:t>
            </a:r>
            <a:r>
              <a:rPr sz="2800" b="1" dirty="0">
                <a:solidFill>
                  <a:srgbClr val="CCAE09"/>
                </a:solidFill>
                <a:latin typeface="Arial"/>
                <a:cs typeface="Arial"/>
              </a:rPr>
              <a:t>is </a:t>
            </a:r>
            <a:r>
              <a:rPr sz="2800" b="1" spc="-5" dirty="0">
                <a:solidFill>
                  <a:srgbClr val="CCAE09"/>
                </a:solidFill>
                <a:latin typeface="Arial"/>
                <a:cs typeface="Arial"/>
              </a:rPr>
              <a:t>telling</a:t>
            </a:r>
            <a:r>
              <a:rPr sz="2800" b="1" dirty="0">
                <a:solidFill>
                  <a:srgbClr val="CCAE09"/>
                </a:solidFill>
                <a:latin typeface="Arial"/>
                <a:cs typeface="Arial"/>
              </a:rPr>
              <a:t> </a:t>
            </a:r>
            <a:r>
              <a:rPr sz="2800" b="1" spc="-10" dirty="0">
                <a:solidFill>
                  <a:srgbClr val="CCAE09"/>
                </a:solidFill>
                <a:latin typeface="Arial"/>
                <a:cs typeface="Arial"/>
              </a:rPr>
              <a:t>us</a:t>
            </a:r>
            <a:r>
              <a:rPr sz="2800" b="1" spc="5" dirty="0">
                <a:solidFill>
                  <a:srgbClr val="CCAE09"/>
                </a:solidFill>
                <a:latin typeface="Arial"/>
                <a:cs typeface="Arial"/>
              </a:rPr>
              <a:t> </a:t>
            </a:r>
            <a:r>
              <a:rPr sz="2800" b="1" dirty="0">
                <a:solidFill>
                  <a:srgbClr val="CCAE09"/>
                </a:solidFill>
                <a:latin typeface="Arial"/>
                <a:cs typeface="Arial"/>
              </a:rPr>
              <a:t>is</a:t>
            </a:r>
            <a:r>
              <a:rPr sz="2800" b="1" spc="5" dirty="0">
                <a:solidFill>
                  <a:srgbClr val="CCAE09"/>
                </a:solidFill>
                <a:latin typeface="Arial"/>
                <a:cs typeface="Arial"/>
              </a:rPr>
              <a:t> </a:t>
            </a:r>
            <a:r>
              <a:rPr sz="2800" b="1" spc="-5" dirty="0">
                <a:solidFill>
                  <a:srgbClr val="CCAE09"/>
                </a:solidFill>
                <a:latin typeface="Arial"/>
                <a:cs typeface="Arial"/>
              </a:rPr>
              <a:t>that</a:t>
            </a:r>
            <a:r>
              <a:rPr sz="2800" b="1" spc="5" dirty="0">
                <a:solidFill>
                  <a:srgbClr val="CCAE09"/>
                </a:solidFill>
                <a:latin typeface="Arial"/>
                <a:cs typeface="Arial"/>
              </a:rPr>
              <a:t> </a:t>
            </a:r>
            <a:r>
              <a:rPr sz="2800" b="1" dirty="0">
                <a:solidFill>
                  <a:srgbClr val="CCAE09"/>
                </a:solidFill>
                <a:latin typeface="Arial"/>
                <a:cs typeface="Arial"/>
              </a:rPr>
              <a:t>a </a:t>
            </a:r>
            <a:r>
              <a:rPr sz="2800" b="1" spc="5" dirty="0">
                <a:solidFill>
                  <a:srgbClr val="CCAE09"/>
                </a:solidFill>
                <a:latin typeface="Arial"/>
                <a:cs typeface="Arial"/>
              </a:rPr>
              <a:t> </a:t>
            </a:r>
            <a:r>
              <a:rPr sz="2800" b="1" spc="-5" dirty="0">
                <a:solidFill>
                  <a:srgbClr val="CCAE09"/>
                </a:solidFill>
                <a:latin typeface="Arial"/>
                <a:cs typeface="Arial"/>
              </a:rPr>
              <a:t>small</a:t>
            </a:r>
            <a:r>
              <a:rPr sz="2800" b="1" dirty="0">
                <a:solidFill>
                  <a:srgbClr val="CCAE09"/>
                </a:solidFill>
                <a:latin typeface="Arial"/>
                <a:cs typeface="Arial"/>
              </a:rPr>
              <a:t> </a:t>
            </a:r>
            <a:r>
              <a:rPr sz="2800" b="1" spc="-5" dirty="0">
                <a:solidFill>
                  <a:srgbClr val="CCAE09"/>
                </a:solidFill>
                <a:latin typeface="Arial"/>
                <a:cs typeface="Arial"/>
              </a:rPr>
              <a:t>amount</a:t>
            </a:r>
            <a:r>
              <a:rPr sz="2800" b="1" spc="5" dirty="0">
                <a:solidFill>
                  <a:srgbClr val="CCAE09"/>
                </a:solidFill>
                <a:latin typeface="Arial"/>
                <a:cs typeface="Arial"/>
              </a:rPr>
              <a:t> </a:t>
            </a:r>
            <a:r>
              <a:rPr sz="2800" b="1" spc="-10" dirty="0">
                <a:solidFill>
                  <a:srgbClr val="CCAE09"/>
                </a:solidFill>
                <a:latin typeface="Arial"/>
                <a:cs typeface="Arial"/>
              </a:rPr>
              <a:t>of</a:t>
            </a:r>
            <a:r>
              <a:rPr sz="2800" b="1" spc="-5" dirty="0">
                <a:solidFill>
                  <a:srgbClr val="CCAE09"/>
                </a:solidFill>
                <a:latin typeface="Arial"/>
                <a:cs typeface="Arial"/>
              </a:rPr>
              <a:t> </a:t>
            </a:r>
            <a:r>
              <a:rPr sz="2800" b="1" spc="-5" dirty="0">
                <a:solidFill>
                  <a:srgbClr val="FFFFFF"/>
                </a:solidFill>
                <a:latin typeface="Arial"/>
                <a:cs typeface="Arial"/>
              </a:rPr>
              <a:t>mass</a:t>
            </a:r>
            <a:r>
              <a:rPr sz="2800" b="1" dirty="0">
                <a:solidFill>
                  <a:srgbClr val="FFFFFF"/>
                </a:solidFill>
                <a:latin typeface="Arial"/>
                <a:cs typeface="Arial"/>
              </a:rPr>
              <a:t> </a:t>
            </a:r>
            <a:r>
              <a:rPr sz="2800" b="1" dirty="0">
                <a:solidFill>
                  <a:srgbClr val="CCAE09"/>
                </a:solidFill>
                <a:latin typeface="Arial"/>
                <a:cs typeface="Arial"/>
              </a:rPr>
              <a:t>is </a:t>
            </a:r>
            <a:r>
              <a:rPr sz="2800" b="1" spc="-5" dirty="0">
                <a:solidFill>
                  <a:srgbClr val="CCAE09"/>
                </a:solidFill>
                <a:latin typeface="Arial"/>
                <a:cs typeface="Arial"/>
              </a:rPr>
              <a:t>the</a:t>
            </a:r>
            <a:r>
              <a:rPr sz="2800" b="1" dirty="0">
                <a:solidFill>
                  <a:srgbClr val="CCAE09"/>
                </a:solidFill>
                <a:latin typeface="Arial"/>
                <a:cs typeface="Arial"/>
              </a:rPr>
              <a:t> </a:t>
            </a:r>
            <a:r>
              <a:rPr sz="2800" b="1" spc="-5" dirty="0">
                <a:solidFill>
                  <a:srgbClr val="CCAE09"/>
                </a:solidFill>
                <a:latin typeface="Arial"/>
                <a:cs typeface="Arial"/>
              </a:rPr>
              <a:t>equivalent</a:t>
            </a:r>
            <a:r>
              <a:rPr sz="2800" b="1" spc="5" dirty="0">
                <a:solidFill>
                  <a:srgbClr val="CCAE09"/>
                </a:solidFill>
                <a:latin typeface="Arial"/>
                <a:cs typeface="Arial"/>
              </a:rPr>
              <a:t> </a:t>
            </a:r>
            <a:r>
              <a:rPr sz="2800" b="1" spc="-10" dirty="0">
                <a:solidFill>
                  <a:srgbClr val="CCAE09"/>
                </a:solidFill>
                <a:latin typeface="Arial"/>
                <a:cs typeface="Arial"/>
              </a:rPr>
              <a:t>of</a:t>
            </a:r>
            <a:r>
              <a:rPr sz="2800" b="1" spc="5" dirty="0">
                <a:solidFill>
                  <a:srgbClr val="CCAE09"/>
                </a:solidFill>
                <a:latin typeface="Arial"/>
                <a:cs typeface="Arial"/>
              </a:rPr>
              <a:t> </a:t>
            </a:r>
            <a:r>
              <a:rPr sz="2800" b="1" dirty="0">
                <a:solidFill>
                  <a:srgbClr val="CCAE09"/>
                </a:solidFill>
                <a:latin typeface="Arial"/>
                <a:cs typeface="Arial"/>
              </a:rPr>
              <a:t>a </a:t>
            </a:r>
            <a:r>
              <a:rPr sz="2800" b="1" spc="-765" dirty="0">
                <a:solidFill>
                  <a:srgbClr val="CCAE09"/>
                </a:solidFill>
                <a:latin typeface="Arial"/>
                <a:cs typeface="Arial"/>
              </a:rPr>
              <a:t> </a:t>
            </a:r>
            <a:r>
              <a:rPr sz="2800" b="1" spc="-5" dirty="0">
                <a:solidFill>
                  <a:srgbClr val="CCAE09"/>
                </a:solidFill>
                <a:latin typeface="Arial"/>
                <a:cs typeface="Arial"/>
              </a:rPr>
              <a:t>large</a:t>
            </a:r>
            <a:r>
              <a:rPr sz="2800" b="1" dirty="0">
                <a:solidFill>
                  <a:srgbClr val="CCAE09"/>
                </a:solidFill>
                <a:latin typeface="Arial"/>
                <a:cs typeface="Arial"/>
              </a:rPr>
              <a:t> </a:t>
            </a:r>
            <a:r>
              <a:rPr sz="2800" b="1" spc="-10" dirty="0">
                <a:solidFill>
                  <a:srgbClr val="CCAE09"/>
                </a:solidFill>
                <a:latin typeface="Arial"/>
                <a:cs typeface="Arial"/>
              </a:rPr>
              <a:t>amount</a:t>
            </a:r>
            <a:r>
              <a:rPr sz="2800" b="1" spc="10" dirty="0">
                <a:solidFill>
                  <a:srgbClr val="CCAE09"/>
                </a:solidFill>
                <a:latin typeface="Arial"/>
                <a:cs typeface="Arial"/>
              </a:rPr>
              <a:t> </a:t>
            </a:r>
            <a:r>
              <a:rPr sz="2800" b="1" spc="-10" dirty="0">
                <a:solidFill>
                  <a:srgbClr val="CCAE09"/>
                </a:solidFill>
                <a:latin typeface="Arial"/>
                <a:cs typeface="Arial"/>
              </a:rPr>
              <a:t>of</a:t>
            </a:r>
            <a:r>
              <a:rPr sz="2800" b="1" dirty="0">
                <a:solidFill>
                  <a:srgbClr val="CCAE09"/>
                </a:solidFill>
                <a:latin typeface="Arial"/>
                <a:cs typeface="Arial"/>
              </a:rPr>
              <a:t> </a:t>
            </a:r>
            <a:r>
              <a:rPr sz="2800" b="1" spc="-5" dirty="0">
                <a:solidFill>
                  <a:srgbClr val="FFFFFF"/>
                </a:solidFill>
                <a:latin typeface="Arial"/>
                <a:cs typeface="Arial"/>
              </a:rPr>
              <a:t>energy</a:t>
            </a:r>
            <a:r>
              <a:rPr sz="2800" b="1" spc="5" dirty="0">
                <a:solidFill>
                  <a:srgbClr val="FFFFFF"/>
                </a:solidFill>
                <a:latin typeface="Arial"/>
                <a:cs typeface="Arial"/>
              </a:rPr>
              <a:t> </a:t>
            </a:r>
            <a:r>
              <a:rPr sz="2800" b="1" dirty="0">
                <a:solidFill>
                  <a:srgbClr val="CCAE09"/>
                </a:solidFill>
                <a:latin typeface="Arial"/>
                <a:cs typeface="Arial"/>
              </a:rPr>
              <a:t>– </a:t>
            </a:r>
            <a:r>
              <a:rPr sz="2800" b="1" spc="-5" dirty="0">
                <a:solidFill>
                  <a:srgbClr val="CCAE09"/>
                </a:solidFill>
                <a:latin typeface="Arial"/>
                <a:cs typeface="Arial"/>
              </a:rPr>
              <a:t>tapping</a:t>
            </a:r>
            <a:r>
              <a:rPr sz="2800" b="1" spc="-10" dirty="0">
                <a:solidFill>
                  <a:srgbClr val="CCAE09"/>
                </a:solidFill>
                <a:latin typeface="Arial"/>
                <a:cs typeface="Arial"/>
              </a:rPr>
              <a:t> </a:t>
            </a:r>
            <a:r>
              <a:rPr sz="2800" b="1" spc="-5" dirty="0">
                <a:solidFill>
                  <a:srgbClr val="CCAE09"/>
                </a:solidFill>
                <a:latin typeface="Arial"/>
                <a:cs typeface="Arial"/>
              </a:rPr>
              <a:t>into</a:t>
            </a:r>
            <a:r>
              <a:rPr sz="2800" b="1" dirty="0">
                <a:solidFill>
                  <a:srgbClr val="CCAE09"/>
                </a:solidFill>
                <a:latin typeface="Arial"/>
                <a:cs typeface="Arial"/>
              </a:rPr>
              <a:t> </a:t>
            </a:r>
            <a:r>
              <a:rPr sz="2800" b="1" spc="-5" dirty="0">
                <a:solidFill>
                  <a:srgbClr val="CCAE09"/>
                </a:solidFill>
                <a:latin typeface="Arial"/>
                <a:cs typeface="Arial"/>
              </a:rPr>
              <a:t>that </a:t>
            </a:r>
            <a:r>
              <a:rPr sz="2800" b="1" dirty="0">
                <a:solidFill>
                  <a:srgbClr val="CCAE09"/>
                </a:solidFill>
                <a:latin typeface="Arial"/>
                <a:cs typeface="Arial"/>
              </a:rPr>
              <a:t> </a:t>
            </a:r>
            <a:r>
              <a:rPr sz="2800" b="1" spc="-5" dirty="0">
                <a:solidFill>
                  <a:srgbClr val="CCAE09"/>
                </a:solidFill>
                <a:latin typeface="Arial"/>
                <a:cs typeface="Arial"/>
              </a:rPr>
              <a:t>energy</a:t>
            </a:r>
            <a:r>
              <a:rPr sz="2800" b="1" dirty="0">
                <a:solidFill>
                  <a:srgbClr val="CCAE09"/>
                </a:solidFill>
                <a:latin typeface="Arial"/>
                <a:cs typeface="Arial"/>
              </a:rPr>
              <a:t> is </a:t>
            </a:r>
            <a:r>
              <a:rPr sz="2800" b="1" spc="-5" dirty="0">
                <a:solidFill>
                  <a:srgbClr val="CCAE09"/>
                </a:solidFill>
                <a:latin typeface="Arial"/>
                <a:cs typeface="Arial"/>
              </a:rPr>
              <a:t>how</a:t>
            </a:r>
            <a:r>
              <a:rPr sz="2800" b="1" spc="-10" dirty="0">
                <a:solidFill>
                  <a:srgbClr val="CCAE09"/>
                </a:solidFill>
                <a:latin typeface="Arial"/>
                <a:cs typeface="Arial"/>
              </a:rPr>
              <a:t> </a:t>
            </a:r>
            <a:r>
              <a:rPr sz="2800" b="1" spc="-5" dirty="0">
                <a:solidFill>
                  <a:srgbClr val="CCAE09"/>
                </a:solidFill>
                <a:latin typeface="Arial"/>
                <a:cs typeface="Arial"/>
              </a:rPr>
              <a:t>the</a:t>
            </a:r>
            <a:r>
              <a:rPr sz="2800" b="1" dirty="0">
                <a:solidFill>
                  <a:srgbClr val="CCAE09"/>
                </a:solidFill>
                <a:latin typeface="Arial"/>
                <a:cs typeface="Arial"/>
              </a:rPr>
              <a:t> </a:t>
            </a:r>
            <a:r>
              <a:rPr sz="2800" b="1" spc="-10" dirty="0">
                <a:solidFill>
                  <a:srgbClr val="CCAE09"/>
                </a:solidFill>
                <a:latin typeface="Arial"/>
                <a:cs typeface="Arial"/>
              </a:rPr>
              <a:t>Sun</a:t>
            </a:r>
            <a:r>
              <a:rPr sz="2800" b="1" spc="-5" dirty="0">
                <a:solidFill>
                  <a:srgbClr val="CCAE09"/>
                </a:solidFill>
                <a:latin typeface="Arial"/>
                <a:cs typeface="Arial"/>
              </a:rPr>
              <a:t> keeps</a:t>
            </a:r>
            <a:r>
              <a:rPr sz="2800" b="1" dirty="0">
                <a:solidFill>
                  <a:srgbClr val="CCAE09"/>
                </a:solidFill>
                <a:latin typeface="Arial"/>
                <a:cs typeface="Arial"/>
              </a:rPr>
              <a:t> </a:t>
            </a:r>
            <a:r>
              <a:rPr sz="2800" b="1" spc="-5" dirty="0">
                <a:solidFill>
                  <a:srgbClr val="CCAE09"/>
                </a:solidFill>
                <a:latin typeface="Arial"/>
                <a:cs typeface="Arial"/>
              </a:rPr>
              <a:t>shining </a:t>
            </a:r>
            <a:r>
              <a:rPr sz="2800" b="1" dirty="0">
                <a:solidFill>
                  <a:srgbClr val="CCAE09"/>
                </a:solidFill>
                <a:latin typeface="Arial"/>
                <a:cs typeface="Arial"/>
              </a:rPr>
              <a:t>so </a:t>
            </a:r>
            <a:r>
              <a:rPr sz="2800" b="1" spc="5" dirty="0">
                <a:solidFill>
                  <a:srgbClr val="CCAE09"/>
                </a:solidFill>
                <a:latin typeface="Arial"/>
                <a:cs typeface="Arial"/>
              </a:rPr>
              <a:t> </a:t>
            </a:r>
            <a:r>
              <a:rPr sz="2800" b="1" spc="-10" dirty="0">
                <a:solidFill>
                  <a:srgbClr val="CCAE09"/>
                </a:solidFill>
                <a:latin typeface="Arial"/>
                <a:cs typeface="Arial"/>
              </a:rPr>
              <a:t>long.</a:t>
            </a:r>
            <a:endParaRPr sz="2800">
              <a:latin typeface="Arial"/>
              <a:cs typeface="Arial"/>
            </a:endParaRPr>
          </a:p>
          <a:p>
            <a:pPr>
              <a:lnSpc>
                <a:spcPct val="100000"/>
              </a:lnSpc>
            </a:pPr>
            <a:endParaRPr sz="3100">
              <a:latin typeface="Arial"/>
              <a:cs typeface="Arial"/>
            </a:endParaRPr>
          </a:p>
          <a:p>
            <a:pPr marL="12700" marR="2730500">
              <a:lnSpc>
                <a:spcPct val="100000"/>
              </a:lnSpc>
              <a:spcBef>
                <a:spcPts val="1835"/>
              </a:spcBef>
            </a:pPr>
            <a:r>
              <a:rPr sz="2400" b="1" spc="-5" dirty="0">
                <a:solidFill>
                  <a:srgbClr val="CCAE09"/>
                </a:solidFill>
                <a:latin typeface="Arial"/>
                <a:cs typeface="Arial"/>
              </a:rPr>
              <a:t>The</a:t>
            </a:r>
            <a:r>
              <a:rPr sz="2400" b="1" spc="-15" dirty="0">
                <a:solidFill>
                  <a:srgbClr val="CCAE09"/>
                </a:solidFill>
                <a:latin typeface="Arial"/>
                <a:cs typeface="Arial"/>
              </a:rPr>
              <a:t> </a:t>
            </a:r>
            <a:r>
              <a:rPr sz="2400" b="1" spc="-5" dirty="0">
                <a:solidFill>
                  <a:srgbClr val="CCAE09"/>
                </a:solidFill>
                <a:latin typeface="Arial"/>
                <a:cs typeface="Arial"/>
              </a:rPr>
              <a:t>Sun</a:t>
            </a:r>
            <a:r>
              <a:rPr sz="2400" b="1" dirty="0">
                <a:solidFill>
                  <a:srgbClr val="CCAE09"/>
                </a:solidFill>
                <a:latin typeface="Arial"/>
                <a:cs typeface="Arial"/>
              </a:rPr>
              <a:t> </a:t>
            </a:r>
            <a:r>
              <a:rPr sz="2400" b="1" spc="-5" dirty="0">
                <a:solidFill>
                  <a:srgbClr val="CCAE09"/>
                </a:solidFill>
                <a:latin typeface="Arial"/>
                <a:cs typeface="Arial"/>
              </a:rPr>
              <a:t>must</a:t>
            </a:r>
            <a:r>
              <a:rPr sz="2400" b="1" dirty="0">
                <a:solidFill>
                  <a:srgbClr val="CCAE09"/>
                </a:solidFill>
                <a:latin typeface="Arial"/>
                <a:cs typeface="Arial"/>
              </a:rPr>
              <a:t> </a:t>
            </a:r>
            <a:r>
              <a:rPr sz="2400" b="1" spc="-10" dirty="0">
                <a:solidFill>
                  <a:srgbClr val="CCAE09"/>
                </a:solidFill>
                <a:latin typeface="Arial"/>
                <a:cs typeface="Arial"/>
              </a:rPr>
              <a:t>convert</a:t>
            </a:r>
            <a:r>
              <a:rPr sz="2400" b="1" spc="10" dirty="0">
                <a:solidFill>
                  <a:srgbClr val="CCAE09"/>
                </a:solidFill>
                <a:latin typeface="Arial"/>
                <a:cs typeface="Arial"/>
              </a:rPr>
              <a:t> </a:t>
            </a:r>
            <a:r>
              <a:rPr sz="2400" b="1" spc="-5" dirty="0">
                <a:solidFill>
                  <a:srgbClr val="FFFFFF"/>
                </a:solidFill>
                <a:latin typeface="Arial"/>
                <a:cs typeface="Arial"/>
              </a:rPr>
              <a:t>4.3</a:t>
            </a:r>
            <a:r>
              <a:rPr sz="2400" b="1" dirty="0">
                <a:solidFill>
                  <a:srgbClr val="FFFFFF"/>
                </a:solidFill>
                <a:latin typeface="Arial"/>
                <a:cs typeface="Arial"/>
              </a:rPr>
              <a:t> million </a:t>
            </a:r>
            <a:r>
              <a:rPr sz="2400" b="1" spc="-655" dirty="0">
                <a:solidFill>
                  <a:srgbClr val="FFFFFF"/>
                </a:solidFill>
                <a:latin typeface="Arial"/>
                <a:cs typeface="Arial"/>
              </a:rPr>
              <a:t> </a:t>
            </a:r>
            <a:r>
              <a:rPr sz="2400" b="1" spc="-5" dirty="0">
                <a:solidFill>
                  <a:srgbClr val="FFFFFF"/>
                </a:solidFill>
                <a:latin typeface="Arial"/>
                <a:cs typeface="Arial"/>
              </a:rPr>
              <a:t>tons</a:t>
            </a:r>
            <a:r>
              <a:rPr sz="2400" b="1" spc="-10" dirty="0">
                <a:solidFill>
                  <a:srgbClr val="FFFFFF"/>
                </a:solidFill>
                <a:latin typeface="Arial"/>
                <a:cs typeface="Arial"/>
              </a:rPr>
              <a:t> </a:t>
            </a:r>
            <a:r>
              <a:rPr sz="2400" b="1" dirty="0">
                <a:solidFill>
                  <a:srgbClr val="CCAE09"/>
                </a:solidFill>
                <a:latin typeface="Arial"/>
                <a:cs typeface="Arial"/>
              </a:rPr>
              <a:t>of</a:t>
            </a:r>
            <a:r>
              <a:rPr sz="2400" b="1" spc="-5" dirty="0">
                <a:solidFill>
                  <a:srgbClr val="CCAE09"/>
                </a:solidFill>
                <a:latin typeface="Arial"/>
                <a:cs typeface="Arial"/>
              </a:rPr>
              <a:t> matter</a:t>
            </a:r>
            <a:r>
              <a:rPr sz="2400" b="1" dirty="0">
                <a:solidFill>
                  <a:srgbClr val="CCAE09"/>
                </a:solidFill>
                <a:latin typeface="Arial"/>
                <a:cs typeface="Arial"/>
              </a:rPr>
              <a:t> into</a:t>
            </a:r>
            <a:r>
              <a:rPr sz="2400" b="1" spc="5" dirty="0">
                <a:solidFill>
                  <a:srgbClr val="CCAE09"/>
                </a:solidFill>
                <a:latin typeface="Arial"/>
                <a:cs typeface="Arial"/>
              </a:rPr>
              <a:t> </a:t>
            </a:r>
            <a:r>
              <a:rPr sz="2400" b="1" spc="-10" dirty="0">
                <a:solidFill>
                  <a:srgbClr val="CCAE09"/>
                </a:solidFill>
                <a:latin typeface="Arial"/>
                <a:cs typeface="Arial"/>
              </a:rPr>
              <a:t>energy</a:t>
            </a:r>
            <a:r>
              <a:rPr sz="2400" b="1" dirty="0">
                <a:solidFill>
                  <a:srgbClr val="CCAE09"/>
                </a:solidFill>
                <a:latin typeface="Arial"/>
                <a:cs typeface="Arial"/>
              </a:rPr>
              <a:t> </a:t>
            </a:r>
            <a:r>
              <a:rPr sz="2400" b="1" spc="-5" dirty="0">
                <a:solidFill>
                  <a:srgbClr val="CCAE09"/>
                </a:solidFill>
                <a:latin typeface="Arial"/>
                <a:cs typeface="Arial"/>
              </a:rPr>
              <a:t>every </a:t>
            </a:r>
            <a:r>
              <a:rPr sz="2400" b="1" dirty="0">
                <a:solidFill>
                  <a:srgbClr val="CCAE09"/>
                </a:solidFill>
                <a:latin typeface="Arial"/>
                <a:cs typeface="Arial"/>
              </a:rPr>
              <a:t> </a:t>
            </a:r>
            <a:r>
              <a:rPr sz="2400" b="1" spc="-5" dirty="0">
                <a:solidFill>
                  <a:srgbClr val="CCAE09"/>
                </a:solidFill>
                <a:latin typeface="Arial"/>
                <a:cs typeface="Arial"/>
              </a:rPr>
              <a:t>second.</a:t>
            </a:r>
            <a:endParaRPr sz="2400">
              <a:latin typeface="Arial"/>
              <a:cs typeface="Arial"/>
            </a:endParaRPr>
          </a:p>
          <a:p>
            <a:pPr marL="12700" marR="2500630">
              <a:lnSpc>
                <a:spcPct val="100000"/>
              </a:lnSpc>
              <a:spcBef>
                <a:spcPts val="1500"/>
              </a:spcBef>
            </a:pPr>
            <a:r>
              <a:rPr sz="2400" b="1" spc="-5" dirty="0">
                <a:solidFill>
                  <a:srgbClr val="CCAE09"/>
                </a:solidFill>
                <a:latin typeface="Arial"/>
                <a:cs typeface="Arial"/>
              </a:rPr>
              <a:t>The</a:t>
            </a:r>
            <a:r>
              <a:rPr sz="2400" b="1" spc="-15" dirty="0">
                <a:solidFill>
                  <a:srgbClr val="CCAE09"/>
                </a:solidFill>
                <a:latin typeface="Arial"/>
                <a:cs typeface="Arial"/>
              </a:rPr>
              <a:t> </a:t>
            </a:r>
            <a:r>
              <a:rPr sz="2400" b="1" spc="-5" dirty="0">
                <a:solidFill>
                  <a:srgbClr val="CCAE09"/>
                </a:solidFill>
                <a:latin typeface="Arial"/>
                <a:cs typeface="Arial"/>
              </a:rPr>
              <a:t>Sun </a:t>
            </a:r>
            <a:r>
              <a:rPr sz="2400" b="1" spc="-10" dirty="0">
                <a:solidFill>
                  <a:srgbClr val="CCAE09"/>
                </a:solidFill>
                <a:latin typeface="Arial"/>
                <a:cs typeface="Arial"/>
              </a:rPr>
              <a:t>has</a:t>
            </a:r>
            <a:r>
              <a:rPr sz="2400" b="1" dirty="0">
                <a:solidFill>
                  <a:srgbClr val="CCAE09"/>
                </a:solidFill>
                <a:latin typeface="Arial"/>
                <a:cs typeface="Arial"/>
              </a:rPr>
              <a:t> </a:t>
            </a:r>
            <a:r>
              <a:rPr sz="2400" b="1" spc="-10" dirty="0">
                <a:solidFill>
                  <a:srgbClr val="CCAE09"/>
                </a:solidFill>
                <a:latin typeface="Arial"/>
                <a:cs typeface="Arial"/>
              </a:rPr>
              <a:t>enough</a:t>
            </a:r>
            <a:r>
              <a:rPr sz="2400" b="1" spc="-5" dirty="0">
                <a:solidFill>
                  <a:srgbClr val="CCAE09"/>
                </a:solidFill>
                <a:latin typeface="Arial"/>
                <a:cs typeface="Arial"/>
              </a:rPr>
              <a:t> hydrogen</a:t>
            </a:r>
            <a:r>
              <a:rPr sz="2400" b="1" spc="-10" dirty="0">
                <a:solidFill>
                  <a:srgbClr val="CCAE09"/>
                </a:solidFill>
                <a:latin typeface="Arial"/>
                <a:cs typeface="Arial"/>
              </a:rPr>
              <a:t> </a:t>
            </a:r>
            <a:r>
              <a:rPr sz="2400" b="1" dirty="0">
                <a:solidFill>
                  <a:srgbClr val="CCAE09"/>
                </a:solidFill>
                <a:latin typeface="Arial"/>
                <a:cs typeface="Arial"/>
              </a:rPr>
              <a:t>left </a:t>
            </a:r>
            <a:r>
              <a:rPr sz="2400" b="1" spc="-655" dirty="0">
                <a:solidFill>
                  <a:srgbClr val="CCAE09"/>
                </a:solidFill>
                <a:latin typeface="Arial"/>
                <a:cs typeface="Arial"/>
              </a:rPr>
              <a:t> </a:t>
            </a:r>
            <a:r>
              <a:rPr sz="2400" b="1" dirty="0">
                <a:solidFill>
                  <a:srgbClr val="CCAE09"/>
                </a:solidFill>
                <a:latin typeface="Arial"/>
                <a:cs typeface="Arial"/>
              </a:rPr>
              <a:t>to</a:t>
            </a:r>
            <a:r>
              <a:rPr sz="2400" b="1" spc="5" dirty="0">
                <a:solidFill>
                  <a:srgbClr val="CCAE09"/>
                </a:solidFill>
                <a:latin typeface="Arial"/>
                <a:cs typeface="Arial"/>
              </a:rPr>
              <a:t> </a:t>
            </a:r>
            <a:r>
              <a:rPr sz="2400" b="1" spc="-5" dirty="0">
                <a:solidFill>
                  <a:srgbClr val="CCAE09"/>
                </a:solidFill>
                <a:latin typeface="Arial"/>
                <a:cs typeface="Arial"/>
              </a:rPr>
              <a:t>continue</a:t>
            </a:r>
            <a:r>
              <a:rPr sz="2400" b="1" dirty="0">
                <a:solidFill>
                  <a:srgbClr val="CCAE09"/>
                </a:solidFill>
                <a:latin typeface="Arial"/>
                <a:cs typeface="Arial"/>
              </a:rPr>
              <a:t> </a:t>
            </a:r>
            <a:r>
              <a:rPr sz="2400" b="1" spc="-5" dirty="0">
                <a:solidFill>
                  <a:srgbClr val="CCAE09"/>
                </a:solidFill>
                <a:latin typeface="Arial"/>
                <a:cs typeface="Arial"/>
              </a:rPr>
              <a:t>fusion</a:t>
            </a:r>
            <a:r>
              <a:rPr sz="2400" b="1" dirty="0">
                <a:solidFill>
                  <a:srgbClr val="CCAE09"/>
                </a:solidFill>
                <a:latin typeface="Arial"/>
                <a:cs typeface="Arial"/>
              </a:rPr>
              <a:t> for </a:t>
            </a:r>
            <a:r>
              <a:rPr sz="2400" b="1" spc="-5" dirty="0">
                <a:solidFill>
                  <a:srgbClr val="CCAE09"/>
                </a:solidFill>
                <a:latin typeface="Arial"/>
                <a:cs typeface="Arial"/>
              </a:rPr>
              <a:t>about </a:t>
            </a:r>
            <a:r>
              <a:rPr sz="2400" b="1" dirty="0">
                <a:solidFill>
                  <a:srgbClr val="CCAE09"/>
                </a:solidFill>
                <a:latin typeface="Arial"/>
                <a:cs typeface="Arial"/>
              </a:rPr>
              <a:t> </a:t>
            </a:r>
            <a:r>
              <a:rPr sz="2400" b="1" spc="-5" dirty="0">
                <a:solidFill>
                  <a:srgbClr val="CCAE09"/>
                </a:solidFill>
                <a:latin typeface="Arial"/>
                <a:cs typeface="Arial"/>
              </a:rPr>
              <a:t>another</a:t>
            </a:r>
            <a:r>
              <a:rPr sz="2400" b="1" dirty="0">
                <a:solidFill>
                  <a:srgbClr val="CCAE09"/>
                </a:solidFill>
                <a:latin typeface="Arial"/>
                <a:cs typeface="Arial"/>
              </a:rPr>
              <a:t> </a:t>
            </a:r>
            <a:r>
              <a:rPr sz="2400" b="1" dirty="0">
                <a:solidFill>
                  <a:srgbClr val="FFFFFF"/>
                </a:solidFill>
                <a:latin typeface="Arial"/>
                <a:cs typeface="Arial"/>
              </a:rPr>
              <a:t>5</a:t>
            </a:r>
            <a:r>
              <a:rPr sz="2400" b="1" spc="-10" dirty="0">
                <a:solidFill>
                  <a:srgbClr val="FFFFFF"/>
                </a:solidFill>
                <a:latin typeface="Arial"/>
                <a:cs typeface="Arial"/>
              </a:rPr>
              <a:t> </a:t>
            </a:r>
            <a:r>
              <a:rPr sz="2400" b="1" dirty="0">
                <a:solidFill>
                  <a:srgbClr val="FFFFFF"/>
                </a:solidFill>
                <a:latin typeface="Arial"/>
                <a:cs typeface="Arial"/>
              </a:rPr>
              <a:t>billion</a:t>
            </a:r>
            <a:r>
              <a:rPr sz="2400" b="1" spc="-5" dirty="0">
                <a:solidFill>
                  <a:srgbClr val="FFFFFF"/>
                </a:solidFill>
                <a:latin typeface="Arial"/>
                <a:cs typeface="Arial"/>
              </a:rPr>
              <a:t> years</a:t>
            </a:r>
            <a:r>
              <a:rPr sz="2400" b="1" spc="-5" dirty="0">
                <a:solidFill>
                  <a:srgbClr val="CCAE09"/>
                </a:solidFill>
                <a:latin typeface="Arial"/>
                <a:cs typeface="Arial"/>
              </a:rPr>
              <a:t>.</a:t>
            </a:r>
            <a:endParaRPr sz="2400">
              <a:latin typeface="Arial"/>
              <a:cs typeface="Arial"/>
            </a:endParaRPr>
          </a:p>
        </p:txBody>
      </p:sp>
      <p:pic>
        <p:nvPicPr>
          <p:cNvPr id="4" name="object 4"/>
          <p:cNvPicPr/>
          <p:nvPr/>
        </p:nvPicPr>
        <p:blipFill>
          <a:blip r:embed="rId2" cstate="print"/>
          <a:stretch>
            <a:fillRect/>
          </a:stretch>
        </p:blipFill>
        <p:spPr>
          <a:xfrm>
            <a:off x="5334000" y="3048000"/>
            <a:ext cx="3810000" cy="3810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81400" y="1981200"/>
            <a:ext cx="5562600" cy="4845050"/>
          </a:xfrm>
          <a:prstGeom prst="rect">
            <a:avLst/>
          </a:prstGeom>
        </p:spPr>
      </p:pic>
      <p:sp>
        <p:nvSpPr>
          <p:cNvPr id="3" name="object 3"/>
          <p:cNvSpPr txBox="1">
            <a:spLocks noGrp="1"/>
          </p:cNvSpPr>
          <p:nvPr>
            <p:ph type="title"/>
          </p:nvPr>
        </p:nvSpPr>
        <p:spPr>
          <a:xfrm>
            <a:off x="3045460" y="34290"/>
            <a:ext cx="3394075" cy="513080"/>
          </a:xfrm>
          <a:prstGeom prst="rect">
            <a:avLst/>
          </a:prstGeom>
        </p:spPr>
        <p:txBody>
          <a:bodyPr vert="horz" wrap="square" lIns="0" tIns="12700" rIns="0" bIns="0" rtlCol="0">
            <a:spAutoFit/>
          </a:bodyPr>
          <a:lstStyle/>
          <a:p>
            <a:pPr marL="12700">
              <a:lnSpc>
                <a:spcPct val="100000"/>
              </a:lnSpc>
              <a:spcBef>
                <a:spcPts val="100"/>
              </a:spcBef>
            </a:pPr>
            <a:r>
              <a:rPr spc="-5" dirty="0"/>
              <a:t>The</a:t>
            </a:r>
            <a:r>
              <a:rPr spc="-15" dirty="0"/>
              <a:t> </a:t>
            </a:r>
            <a:r>
              <a:rPr spc="-5" dirty="0"/>
              <a:t>Solar</a:t>
            </a:r>
            <a:r>
              <a:rPr spc="-15" dirty="0"/>
              <a:t> </a:t>
            </a:r>
            <a:r>
              <a:rPr spc="-5" dirty="0"/>
              <a:t>Interior</a:t>
            </a:r>
          </a:p>
        </p:txBody>
      </p:sp>
      <p:sp>
        <p:nvSpPr>
          <p:cNvPr id="4" name="object 4"/>
          <p:cNvSpPr txBox="1"/>
          <p:nvPr/>
        </p:nvSpPr>
        <p:spPr>
          <a:xfrm>
            <a:off x="306070" y="643890"/>
            <a:ext cx="8524240" cy="130556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FFFFFF"/>
                </a:solidFill>
                <a:latin typeface="Arial"/>
                <a:cs typeface="Arial"/>
              </a:rPr>
              <a:t>Mathematical</a:t>
            </a:r>
            <a:r>
              <a:rPr sz="2800" b="1" spc="10" dirty="0">
                <a:solidFill>
                  <a:srgbClr val="FFFFFF"/>
                </a:solidFill>
                <a:latin typeface="Arial"/>
                <a:cs typeface="Arial"/>
              </a:rPr>
              <a:t> </a:t>
            </a:r>
            <a:r>
              <a:rPr sz="2800" b="1" spc="-5" dirty="0">
                <a:solidFill>
                  <a:srgbClr val="FFFFFF"/>
                </a:solidFill>
                <a:latin typeface="Arial"/>
                <a:cs typeface="Arial"/>
              </a:rPr>
              <a:t>models</a:t>
            </a:r>
            <a:r>
              <a:rPr sz="2800" b="1" spc="-5" dirty="0">
                <a:solidFill>
                  <a:srgbClr val="CCAE09"/>
                </a:solidFill>
                <a:latin typeface="Arial"/>
                <a:cs typeface="Arial"/>
              </a:rPr>
              <a:t>,</a:t>
            </a:r>
            <a:r>
              <a:rPr sz="2800" b="1" spc="10" dirty="0">
                <a:solidFill>
                  <a:srgbClr val="CCAE09"/>
                </a:solidFill>
                <a:latin typeface="Arial"/>
                <a:cs typeface="Arial"/>
              </a:rPr>
              <a:t> </a:t>
            </a:r>
            <a:r>
              <a:rPr sz="2800" b="1" spc="-5" dirty="0">
                <a:solidFill>
                  <a:srgbClr val="CCAE09"/>
                </a:solidFill>
                <a:latin typeface="Arial"/>
                <a:cs typeface="Arial"/>
              </a:rPr>
              <a:t>consistent</a:t>
            </a:r>
            <a:r>
              <a:rPr sz="2800" b="1" spc="5" dirty="0">
                <a:solidFill>
                  <a:srgbClr val="CCAE09"/>
                </a:solidFill>
                <a:latin typeface="Arial"/>
                <a:cs typeface="Arial"/>
              </a:rPr>
              <a:t> </a:t>
            </a:r>
            <a:r>
              <a:rPr sz="2800" b="1" spc="-5" dirty="0">
                <a:solidFill>
                  <a:srgbClr val="CCAE09"/>
                </a:solidFill>
                <a:latin typeface="Arial"/>
                <a:cs typeface="Arial"/>
              </a:rPr>
              <a:t>with</a:t>
            </a:r>
            <a:r>
              <a:rPr sz="2800" b="1" spc="5" dirty="0">
                <a:solidFill>
                  <a:srgbClr val="CCAE09"/>
                </a:solidFill>
                <a:latin typeface="Arial"/>
                <a:cs typeface="Arial"/>
              </a:rPr>
              <a:t> </a:t>
            </a:r>
            <a:r>
              <a:rPr sz="2800" b="1" spc="-5" dirty="0">
                <a:solidFill>
                  <a:srgbClr val="CCAE09"/>
                </a:solidFill>
                <a:latin typeface="Arial"/>
                <a:cs typeface="Arial"/>
              </a:rPr>
              <a:t>observation </a:t>
            </a:r>
            <a:r>
              <a:rPr sz="2800" b="1" spc="-760" dirty="0">
                <a:solidFill>
                  <a:srgbClr val="CCAE09"/>
                </a:solidFill>
                <a:latin typeface="Arial"/>
                <a:cs typeface="Arial"/>
              </a:rPr>
              <a:t> </a:t>
            </a:r>
            <a:r>
              <a:rPr sz="2800" b="1" spc="-5" dirty="0">
                <a:solidFill>
                  <a:srgbClr val="CCAE09"/>
                </a:solidFill>
                <a:latin typeface="Arial"/>
                <a:cs typeface="Arial"/>
              </a:rPr>
              <a:t>and</a:t>
            </a:r>
            <a:r>
              <a:rPr sz="2800" b="1" spc="180" dirty="0">
                <a:solidFill>
                  <a:srgbClr val="CCAE09"/>
                </a:solidFill>
                <a:latin typeface="Arial"/>
                <a:cs typeface="Arial"/>
              </a:rPr>
              <a:t> </a:t>
            </a:r>
            <a:r>
              <a:rPr sz="2800" b="1" spc="-5" dirty="0">
                <a:solidFill>
                  <a:srgbClr val="CCAE09"/>
                </a:solidFill>
                <a:latin typeface="Arial"/>
                <a:cs typeface="Arial"/>
              </a:rPr>
              <a:t>physical</a:t>
            </a:r>
            <a:r>
              <a:rPr sz="2800" b="1" spc="190" dirty="0">
                <a:solidFill>
                  <a:srgbClr val="CCAE09"/>
                </a:solidFill>
                <a:latin typeface="Arial"/>
                <a:cs typeface="Arial"/>
              </a:rPr>
              <a:t> </a:t>
            </a:r>
            <a:r>
              <a:rPr sz="2800" b="1" spc="-5" dirty="0">
                <a:solidFill>
                  <a:srgbClr val="CCAE09"/>
                </a:solidFill>
                <a:latin typeface="Arial"/>
                <a:cs typeface="Arial"/>
              </a:rPr>
              <a:t>principles,</a:t>
            </a:r>
            <a:r>
              <a:rPr sz="2800" b="1" spc="190" dirty="0">
                <a:solidFill>
                  <a:srgbClr val="CCAE09"/>
                </a:solidFill>
                <a:latin typeface="Arial"/>
                <a:cs typeface="Arial"/>
              </a:rPr>
              <a:t> </a:t>
            </a:r>
            <a:r>
              <a:rPr sz="2800" b="1" spc="-5" dirty="0">
                <a:solidFill>
                  <a:srgbClr val="CCAE09"/>
                </a:solidFill>
                <a:latin typeface="Arial"/>
                <a:cs typeface="Arial"/>
              </a:rPr>
              <a:t>provide</a:t>
            </a:r>
            <a:r>
              <a:rPr sz="2800" b="1" spc="185" dirty="0">
                <a:solidFill>
                  <a:srgbClr val="CCAE09"/>
                </a:solidFill>
                <a:latin typeface="Arial"/>
                <a:cs typeface="Arial"/>
              </a:rPr>
              <a:t> </a:t>
            </a:r>
            <a:r>
              <a:rPr sz="2800" b="1" spc="-5" dirty="0">
                <a:solidFill>
                  <a:srgbClr val="CCAE09"/>
                </a:solidFill>
                <a:latin typeface="Arial"/>
                <a:cs typeface="Arial"/>
              </a:rPr>
              <a:t>information </a:t>
            </a:r>
            <a:r>
              <a:rPr sz="2800" b="1" dirty="0">
                <a:solidFill>
                  <a:srgbClr val="CCAE09"/>
                </a:solidFill>
                <a:latin typeface="Arial"/>
                <a:cs typeface="Arial"/>
              </a:rPr>
              <a:t> </a:t>
            </a:r>
            <a:r>
              <a:rPr sz="2800" b="1" spc="-10" dirty="0">
                <a:solidFill>
                  <a:srgbClr val="CCAE09"/>
                </a:solidFill>
                <a:latin typeface="Arial"/>
                <a:cs typeface="Arial"/>
              </a:rPr>
              <a:t>about</a:t>
            </a:r>
            <a:r>
              <a:rPr sz="2800" b="1" spc="5" dirty="0">
                <a:solidFill>
                  <a:srgbClr val="CCAE09"/>
                </a:solidFill>
                <a:latin typeface="Arial"/>
                <a:cs typeface="Arial"/>
              </a:rPr>
              <a:t> </a:t>
            </a:r>
            <a:r>
              <a:rPr sz="2800" b="1" spc="-5" dirty="0">
                <a:solidFill>
                  <a:srgbClr val="CCAE09"/>
                </a:solidFill>
                <a:latin typeface="Arial"/>
                <a:cs typeface="Arial"/>
              </a:rPr>
              <a:t>the</a:t>
            </a:r>
            <a:r>
              <a:rPr sz="2800" b="1" spc="5" dirty="0">
                <a:solidFill>
                  <a:srgbClr val="CCAE09"/>
                </a:solidFill>
                <a:latin typeface="Arial"/>
                <a:cs typeface="Arial"/>
              </a:rPr>
              <a:t> </a:t>
            </a:r>
            <a:r>
              <a:rPr sz="2800" b="1" spc="-10" dirty="0">
                <a:solidFill>
                  <a:srgbClr val="CCAE09"/>
                </a:solidFill>
                <a:latin typeface="Arial"/>
                <a:cs typeface="Arial"/>
              </a:rPr>
              <a:t>Sun’s </a:t>
            </a:r>
            <a:r>
              <a:rPr sz="2800" b="1" spc="-5" dirty="0">
                <a:solidFill>
                  <a:srgbClr val="CCAE09"/>
                </a:solidFill>
                <a:latin typeface="Arial"/>
                <a:cs typeface="Arial"/>
              </a:rPr>
              <a:t>interior.</a:t>
            </a:r>
            <a:endParaRPr sz="2800">
              <a:latin typeface="Arial"/>
              <a:cs typeface="Arial"/>
            </a:endParaRPr>
          </a:p>
        </p:txBody>
      </p:sp>
      <p:sp>
        <p:nvSpPr>
          <p:cNvPr id="5" name="object 5"/>
          <p:cNvSpPr txBox="1"/>
          <p:nvPr/>
        </p:nvSpPr>
        <p:spPr>
          <a:xfrm>
            <a:off x="306070" y="3539490"/>
            <a:ext cx="3181350" cy="148844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CCAE09"/>
                </a:solidFill>
                <a:latin typeface="Arial"/>
                <a:cs typeface="Arial"/>
              </a:rPr>
              <a:t>In </a:t>
            </a:r>
            <a:r>
              <a:rPr sz="2400" b="1" spc="-5" dirty="0">
                <a:solidFill>
                  <a:srgbClr val="FFFFFF"/>
                </a:solidFill>
                <a:latin typeface="Arial"/>
                <a:cs typeface="Arial"/>
              </a:rPr>
              <a:t>equilibrium</a:t>
            </a:r>
            <a:r>
              <a:rPr sz="2400" b="1" spc="-5" dirty="0">
                <a:solidFill>
                  <a:srgbClr val="CCAE09"/>
                </a:solidFill>
                <a:latin typeface="Arial"/>
                <a:cs typeface="Arial"/>
              </a:rPr>
              <a:t>, </a:t>
            </a:r>
            <a:r>
              <a:rPr sz="2400" b="1" dirty="0">
                <a:solidFill>
                  <a:srgbClr val="CCAE09"/>
                </a:solidFill>
                <a:latin typeface="Arial"/>
                <a:cs typeface="Arial"/>
              </a:rPr>
              <a:t>inward </a:t>
            </a:r>
            <a:r>
              <a:rPr sz="2400" b="1" spc="-655" dirty="0">
                <a:solidFill>
                  <a:srgbClr val="CCAE09"/>
                </a:solidFill>
                <a:latin typeface="Arial"/>
                <a:cs typeface="Arial"/>
              </a:rPr>
              <a:t> </a:t>
            </a:r>
            <a:r>
              <a:rPr sz="2400" b="1" spc="-5" dirty="0">
                <a:solidFill>
                  <a:srgbClr val="FFFFFF"/>
                </a:solidFill>
                <a:latin typeface="Arial"/>
                <a:cs typeface="Arial"/>
              </a:rPr>
              <a:t>gravitational </a:t>
            </a:r>
            <a:r>
              <a:rPr sz="2400" b="1" dirty="0">
                <a:solidFill>
                  <a:srgbClr val="FFFFFF"/>
                </a:solidFill>
                <a:latin typeface="Arial"/>
                <a:cs typeface="Arial"/>
              </a:rPr>
              <a:t>force </a:t>
            </a:r>
            <a:r>
              <a:rPr sz="2400" b="1" spc="5" dirty="0">
                <a:solidFill>
                  <a:srgbClr val="FFFFFF"/>
                </a:solidFill>
                <a:latin typeface="Arial"/>
                <a:cs typeface="Arial"/>
              </a:rPr>
              <a:t> </a:t>
            </a:r>
            <a:r>
              <a:rPr sz="2400" b="1" spc="-5" dirty="0">
                <a:solidFill>
                  <a:srgbClr val="CCAE09"/>
                </a:solidFill>
                <a:latin typeface="Arial"/>
                <a:cs typeface="Arial"/>
              </a:rPr>
              <a:t>must be balanced by </a:t>
            </a:r>
            <a:r>
              <a:rPr sz="2400" b="1" dirty="0">
                <a:solidFill>
                  <a:srgbClr val="CCAE09"/>
                </a:solidFill>
                <a:latin typeface="Arial"/>
                <a:cs typeface="Arial"/>
              </a:rPr>
              <a:t> </a:t>
            </a:r>
            <a:r>
              <a:rPr sz="2400" b="1" spc="-5" dirty="0">
                <a:solidFill>
                  <a:srgbClr val="CCAE09"/>
                </a:solidFill>
                <a:latin typeface="Arial"/>
                <a:cs typeface="Arial"/>
              </a:rPr>
              <a:t>outward </a:t>
            </a:r>
            <a:r>
              <a:rPr sz="2400" b="1" spc="-5" dirty="0">
                <a:solidFill>
                  <a:srgbClr val="FFFFFF"/>
                </a:solidFill>
                <a:latin typeface="Arial"/>
                <a:cs typeface="Arial"/>
              </a:rPr>
              <a:t>pressure</a:t>
            </a:r>
            <a:r>
              <a:rPr sz="2400" b="1" spc="-5" dirty="0">
                <a:solidFill>
                  <a:srgbClr val="CCAE09"/>
                </a:solidFill>
                <a:latin typeface="Arial"/>
                <a:cs typeface="Arial"/>
              </a:rPr>
              <a:t>:</a:t>
            </a:r>
            <a:endParaRPr sz="24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5460" y="34290"/>
            <a:ext cx="3394075"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CCAE09"/>
                </a:solidFill>
                <a:latin typeface="Arial"/>
                <a:cs typeface="Arial"/>
              </a:rPr>
              <a:t>The</a:t>
            </a:r>
            <a:r>
              <a:rPr sz="3200" b="1" spc="-15" dirty="0">
                <a:solidFill>
                  <a:srgbClr val="CCAE09"/>
                </a:solidFill>
                <a:latin typeface="Arial"/>
                <a:cs typeface="Arial"/>
              </a:rPr>
              <a:t> </a:t>
            </a:r>
            <a:r>
              <a:rPr sz="3200" b="1" spc="-5" dirty="0">
                <a:solidFill>
                  <a:srgbClr val="CCAE09"/>
                </a:solidFill>
                <a:latin typeface="Arial"/>
                <a:cs typeface="Arial"/>
              </a:rPr>
              <a:t>Solar</a:t>
            </a:r>
            <a:r>
              <a:rPr sz="3200" b="1" spc="-15" dirty="0">
                <a:solidFill>
                  <a:srgbClr val="CCAE09"/>
                </a:solidFill>
                <a:latin typeface="Arial"/>
                <a:cs typeface="Arial"/>
              </a:rPr>
              <a:t> </a:t>
            </a:r>
            <a:r>
              <a:rPr sz="3200" b="1" spc="-5" dirty="0">
                <a:solidFill>
                  <a:srgbClr val="CCAE09"/>
                </a:solidFill>
                <a:latin typeface="Arial"/>
                <a:cs typeface="Arial"/>
              </a:rPr>
              <a:t>Interior</a:t>
            </a:r>
            <a:endParaRPr sz="3200">
              <a:latin typeface="Arial"/>
              <a:cs typeface="Arial"/>
            </a:endParaRPr>
          </a:p>
        </p:txBody>
      </p:sp>
      <p:sp>
        <p:nvSpPr>
          <p:cNvPr id="3" name="object 3"/>
          <p:cNvSpPr txBox="1"/>
          <p:nvPr/>
        </p:nvSpPr>
        <p:spPr>
          <a:xfrm>
            <a:off x="306070" y="863600"/>
            <a:ext cx="7914640" cy="87884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FFFFFF"/>
                </a:solidFill>
                <a:latin typeface="Arial"/>
                <a:cs typeface="Arial"/>
              </a:rPr>
              <a:t>Doppler shifts</a:t>
            </a:r>
            <a:r>
              <a:rPr sz="2800" b="1" spc="-10" dirty="0">
                <a:solidFill>
                  <a:srgbClr val="FFFFFF"/>
                </a:solidFill>
                <a:latin typeface="Arial"/>
                <a:cs typeface="Arial"/>
              </a:rPr>
              <a:t> </a:t>
            </a:r>
            <a:r>
              <a:rPr sz="2800" b="1" dirty="0">
                <a:solidFill>
                  <a:srgbClr val="CCAE09"/>
                </a:solidFill>
                <a:latin typeface="Arial"/>
                <a:cs typeface="Arial"/>
              </a:rPr>
              <a:t>of</a:t>
            </a:r>
            <a:r>
              <a:rPr sz="2800" b="1" spc="10" dirty="0">
                <a:solidFill>
                  <a:srgbClr val="CCAE09"/>
                </a:solidFill>
                <a:latin typeface="Arial"/>
                <a:cs typeface="Arial"/>
              </a:rPr>
              <a:t> </a:t>
            </a:r>
            <a:r>
              <a:rPr sz="2800" b="1" spc="-5" dirty="0">
                <a:solidFill>
                  <a:srgbClr val="CCAE09"/>
                </a:solidFill>
                <a:latin typeface="Arial"/>
                <a:cs typeface="Arial"/>
              </a:rPr>
              <a:t>solar spectral</a:t>
            </a:r>
            <a:r>
              <a:rPr sz="2800" b="1" spc="5" dirty="0">
                <a:solidFill>
                  <a:srgbClr val="CCAE09"/>
                </a:solidFill>
                <a:latin typeface="Arial"/>
                <a:cs typeface="Arial"/>
              </a:rPr>
              <a:t> </a:t>
            </a:r>
            <a:r>
              <a:rPr sz="2800" b="1" dirty="0">
                <a:solidFill>
                  <a:srgbClr val="CCAE09"/>
                </a:solidFill>
                <a:latin typeface="Arial"/>
                <a:cs typeface="Arial"/>
              </a:rPr>
              <a:t>lines</a:t>
            </a:r>
            <a:r>
              <a:rPr sz="2800" b="1" spc="5" dirty="0">
                <a:solidFill>
                  <a:srgbClr val="CCAE09"/>
                </a:solidFill>
                <a:latin typeface="Arial"/>
                <a:cs typeface="Arial"/>
              </a:rPr>
              <a:t> </a:t>
            </a:r>
            <a:r>
              <a:rPr sz="2800" b="1" spc="-5" dirty="0">
                <a:solidFill>
                  <a:srgbClr val="CCAE09"/>
                </a:solidFill>
                <a:latin typeface="Arial"/>
                <a:cs typeface="Arial"/>
              </a:rPr>
              <a:t>indicate</a:t>
            </a:r>
            <a:r>
              <a:rPr sz="2800" b="1" spc="5" dirty="0">
                <a:solidFill>
                  <a:srgbClr val="CCAE09"/>
                </a:solidFill>
                <a:latin typeface="Arial"/>
                <a:cs typeface="Arial"/>
              </a:rPr>
              <a:t> </a:t>
            </a:r>
            <a:r>
              <a:rPr sz="2800" b="1" dirty="0">
                <a:solidFill>
                  <a:srgbClr val="CCAE09"/>
                </a:solidFill>
                <a:latin typeface="Arial"/>
                <a:cs typeface="Arial"/>
              </a:rPr>
              <a:t>a </a:t>
            </a:r>
            <a:r>
              <a:rPr sz="2800" b="1" spc="-765" dirty="0">
                <a:solidFill>
                  <a:srgbClr val="CCAE09"/>
                </a:solidFill>
                <a:latin typeface="Arial"/>
                <a:cs typeface="Arial"/>
              </a:rPr>
              <a:t> </a:t>
            </a:r>
            <a:r>
              <a:rPr sz="2800" b="1" spc="-5" dirty="0">
                <a:solidFill>
                  <a:srgbClr val="CCAE09"/>
                </a:solidFill>
                <a:latin typeface="Arial"/>
                <a:cs typeface="Arial"/>
              </a:rPr>
              <a:t>complex</a:t>
            </a:r>
            <a:r>
              <a:rPr sz="2800" b="1" dirty="0">
                <a:solidFill>
                  <a:srgbClr val="CCAE09"/>
                </a:solidFill>
                <a:latin typeface="Arial"/>
                <a:cs typeface="Arial"/>
              </a:rPr>
              <a:t> </a:t>
            </a:r>
            <a:r>
              <a:rPr sz="2800" b="1" spc="-5" dirty="0">
                <a:solidFill>
                  <a:srgbClr val="CCAE09"/>
                </a:solidFill>
                <a:latin typeface="Arial"/>
                <a:cs typeface="Arial"/>
              </a:rPr>
              <a:t>pattern</a:t>
            </a:r>
            <a:r>
              <a:rPr sz="2800" b="1" spc="-10" dirty="0">
                <a:solidFill>
                  <a:srgbClr val="CCAE09"/>
                </a:solidFill>
                <a:latin typeface="Arial"/>
                <a:cs typeface="Arial"/>
              </a:rPr>
              <a:t> </a:t>
            </a:r>
            <a:r>
              <a:rPr sz="2800" b="1" dirty="0">
                <a:solidFill>
                  <a:srgbClr val="CCAE09"/>
                </a:solidFill>
                <a:latin typeface="Arial"/>
                <a:cs typeface="Arial"/>
              </a:rPr>
              <a:t>of</a:t>
            </a:r>
            <a:r>
              <a:rPr sz="2800" b="1" spc="-5" dirty="0">
                <a:solidFill>
                  <a:srgbClr val="CCAE09"/>
                </a:solidFill>
                <a:latin typeface="Arial"/>
                <a:cs typeface="Arial"/>
              </a:rPr>
              <a:t> </a:t>
            </a:r>
            <a:r>
              <a:rPr sz="2800" b="1" spc="-5" dirty="0">
                <a:solidFill>
                  <a:srgbClr val="FFFFFF"/>
                </a:solidFill>
                <a:latin typeface="Arial"/>
                <a:cs typeface="Arial"/>
              </a:rPr>
              <a:t>vibrations</a:t>
            </a:r>
            <a:r>
              <a:rPr sz="2800" b="1" spc="-5" dirty="0">
                <a:solidFill>
                  <a:srgbClr val="CCAE09"/>
                </a:solidFill>
                <a:latin typeface="Arial"/>
                <a:cs typeface="Arial"/>
              </a:rPr>
              <a:t>:</a:t>
            </a:r>
            <a:endParaRPr sz="2800">
              <a:latin typeface="Arial"/>
              <a:cs typeface="Arial"/>
            </a:endParaRPr>
          </a:p>
        </p:txBody>
      </p:sp>
      <p:pic>
        <p:nvPicPr>
          <p:cNvPr id="4" name="object 4"/>
          <p:cNvPicPr/>
          <p:nvPr/>
        </p:nvPicPr>
        <p:blipFill>
          <a:blip r:embed="rId2" cstate="print"/>
          <a:stretch>
            <a:fillRect/>
          </a:stretch>
        </p:blipFill>
        <p:spPr>
          <a:xfrm>
            <a:off x="0" y="1948179"/>
            <a:ext cx="9144000" cy="49098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5460" y="34290"/>
            <a:ext cx="3394075" cy="513080"/>
          </a:xfrm>
          <a:prstGeom prst="rect">
            <a:avLst/>
          </a:prstGeom>
        </p:spPr>
        <p:txBody>
          <a:bodyPr vert="horz" wrap="square" lIns="0" tIns="12700" rIns="0" bIns="0" rtlCol="0">
            <a:spAutoFit/>
          </a:bodyPr>
          <a:lstStyle/>
          <a:p>
            <a:pPr marL="12700">
              <a:lnSpc>
                <a:spcPct val="100000"/>
              </a:lnSpc>
              <a:spcBef>
                <a:spcPts val="100"/>
              </a:spcBef>
            </a:pPr>
            <a:r>
              <a:rPr spc="-5" dirty="0"/>
              <a:t>The</a:t>
            </a:r>
            <a:r>
              <a:rPr spc="-15" dirty="0"/>
              <a:t> </a:t>
            </a:r>
            <a:r>
              <a:rPr spc="-5" dirty="0"/>
              <a:t>Solar</a:t>
            </a:r>
            <a:r>
              <a:rPr spc="-15" dirty="0"/>
              <a:t> </a:t>
            </a:r>
            <a:r>
              <a:rPr spc="-5" dirty="0"/>
              <a:t>Interior</a:t>
            </a:r>
          </a:p>
        </p:txBody>
      </p:sp>
      <p:sp>
        <p:nvSpPr>
          <p:cNvPr id="3" name="object 3"/>
          <p:cNvSpPr txBox="1"/>
          <p:nvPr/>
        </p:nvSpPr>
        <p:spPr>
          <a:xfrm>
            <a:off x="534669" y="1939290"/>
            <a:ext cx="3978275" cy="173228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CCAE09"/>
                </a:solidFill>
                <a:latin typeface="Arial"/>
                <a:cs typeface="Arial"/>
              </a:rPr>
              <a:t>Solar </a:t>
            </a:r>
            <a:r>
              <a:rPr sz="2800" b="1" spc="-5" dirty="0">
                <a:solidFill>
                  <a:srgbClr val="FFFFFF"/>
                </a:solidFill>
                <a:latin typeface="Arial"/>
                <a:cs typeface="Arial"/>
              </a:rPr>
              <a:t>density </a:t>
            </a:r>
            <a:r>
              <a:rPr sz="2800" b="1" spc="-5" dirty="0">
                <a:solidFill>
                  <a:srgbClr val="CCAE09"/>
                </a:solidFill>
                <a:latin typeface="Arial"/>
                <a:cs typeface="Arial"/>
              </a:rPr>
              <a:t>and </a:t>
            </a:r>
            <a:r>
              <a:rPr sz="2800" b="1" dirty="0">
                <a:solidFill>
                  <a:srgbClr val="CCAE09"/>
                </a:solidFill>
                <a:latin typeface="Arial"/>
                <a:cs typeface="Arial"/>
              </a:rPr>
              <a:t> </a:t>
            </a:r>
            <a:r>
              <a:rPr sz="2800" b="1" spc="-5" dirty="0">
                <a:solidFill>
                  <a:srgbClr val="FFFFFF"/>
                </a:solidFill>
                <a:latin typeface="Arial"/>
                <a:cs typeface="Arial"/>
              </a:rPr>
              <a:t>temperature</a:t>
            </a:r>
            <a:r>
              <a:rPr sz="2800" b="1" spc="-5" dirty="0">
                <a:solidFill>
                  <a:srgbClr val="CCAE09"/>
                </a:solidFill>
                <a:latin typeface="Arial"/>
                <a:cs typeface="Arial"/>
              </a:rPr>
              <a:t>, according </a:t>
            </a:r>
            <a:r>
              <a:rPr sz="2800" b="1" spc="-765" dirty="0">
                <a:solidFill>
                  <a:srgbClr val="CCAE09"/>
                </a:solidFill>
                <a:latin typeface="Arial"/>
                <a:cs typeface="Arial"/>
              </a:rPr>
              <a:t> </a:t>
            </a:r>
            <a:r>
              <a:rPr sz="2800" b="1" spc="-5" dirty="0">
                <a:solidFill>
                  <a:srgbClr val="CCAE09"/>
                </a:solidFill>
                <a:latin typeface="Arial"/>
                <a:cs typeface="Arial"/>
              </a:rPr>
              <a:t>to the standard solar </a:t>
            </a:r>
            <a:r>
              <a:rPr sz="2800" b="1" dirty="0">
                <a:solidFill>
                  <a:srgbClr val="CCAE09"/>
                </a:solidFill>
                <a:latin typeface="Arial"/>
                <a:cs typeface="Arial"/>
              </a:rPr>
              <a:t> </a:t>
            </a:r>
            <a:r>
              <a:rPr sz="2800" b="1" spc="-5" dirty="0">
                <a:solidFill>
                  <a:srgbClr val="CCAE09"/>
                </a:solidFill>
                <a:latin typeface="Arial"/>
                <a:cs typeface="Arial"/>
              </a:rPr>
              <a:t>model:</a:t>
            </a:r>
            <a:endParaRPr sz="2800">
              <a:latin typeface="Arial"/>
              <a:cs typeface="Arial"/>
            </a:endParaRPr>
          </a:p>
        </p:txBody>
      </p:sp>
      <p:pic>
        <p:nvPicPr>
          <p:cNvPr id="4" name="object 4"/>
          <p:cNvPicPr/>
          <p:nvPr/>
        </p:nvPicPr>
        <p:blipFill>
          <a:blip r:embed="rId2" cstate="print"/>
          <a:stretch>
            <a:fillRect/>
          </a:stretch>
        </p:blipFill>
        <p:spPr>
          <a:xfrm>
            <a:off x="4919979" y="533400"/>
            <a:ext cx="3453129" cy="6324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5460" y="34290"/>
            <a:ext cx="3394075" cy="513080"/>
          </a:xfrm>
          <a:prstGeom prst="rect">
            <a:avLst/>
          </a:prstGeom>
        </p:spPr>
        <p:txBody>
          <a:bodyPr vert="horz" wrap="square" lIns="0" tIns="12700" rIns="0" bIns="0" rtlCol="0">
            <a:spAutoFit/>
          </a:bodyPr>
          <a:lstStyle/>
          <a:p>
            <a:pPr marL="12700">
              <a:lnSpc>
                <a:spcPct val="100000"/>
              </a:lnSpc>
              <a:spcBef>
                <a:spcPts val="100"/>
              </a:spcBef>
            </a:pPr>
            <a:r>
              <a:rPr spc="-5" dirty="0"/>
              <a:t>The</a:t>
            </a:r>
            <a:r>
              <a:rPr spc="-15" dirty="0"/>
              <a:t> </a:t>
            </a:r>
            <a:r>
              <a:rPr spc="-5" dirty="0"/>
              <a:t>Solar</a:t>
            </a:r>
            <a:r>
              <a:rPr spc="-15" dirty="0"/>
              <a:t> </a:t>
            </a:r>
            <a:r>
              <a:rPr spc="-5" dirty="0"/>
              <a:t>Interior</a:t>
            </a:r>
          </a:p>
        </p:txBody>
      </p:sp>
      <p:sp>
        <p:nvSpPr>
          <p:cNvPr id="3" name="object 3"/>
          <p:cNvSpPr txBox="1"/>
          <p:nvPr/>
        </p:nvSpPr>
        <p:spPr>
          <a:xfrm>
            <a:off x="306070" y="726440"/>
            <a:ext cx="8013700" cy="1750060"/>
          </a:xfrm>
          <a:prstGeom prst="rect">
            <a:avLst/>
          </a:prstGeom>
        </p:spPr>
        <p:txBody>
          <a:bodyPr vert="horz" wrap="square" lIns="0" tIns="234950" rIns="0" bIns="0" rtlCol="0">
            <a:spAutoFit/>
          </a:bodyPr>
          <a:lstStyle/>
          <a:p>
            <a:pPr marL="12700">
              <a:lnSpc>
                <a:spcPct val="100000"/>
              </a:lnSpc>
              <a:spcBef>
                <a:spcPts val="1850"/>
              </a:spcBef>
            </a:pPr>
            <a:r>
              <a:rPr sz="2800" b="1" spc="-5" dirty="0">
                <a:solidFill>
                  <a:srgbClr val="FFFFFF"/>
                </a:solidFill>
                <a:latin typeface="Arial"/>
                <a:cs typeface="Arial"/>
              </a:rPr>
              <a:t>Energy</a:t>
            </a:r>
            <a:r>
              <a:rPr sz="2800" b="1" spc="-40" dirty="0">
                <a:solidFill>
                  <a:srgbClr val="FFFFFF"/>
                </a:solidFill>
                <a:latin typeface="Arial"/>
                <a:cs typeface="Arial"/>
              </a:rPr>
              <a:t> </a:t>
            </a:r>
            <a:r>
              <a:rPr sz="2800" b="1" spc="-5" dirty="0">
                <a:solidFill>
                  <a:srgbClr val="CCAE09"/>
                </a:solidFill>
                <a:latin typeface="Arial"/>
                <a:cs typeface="Arial"/>
              </a:rPr>
              <a:t>transport</a:t>
            </a:r>
            <a:endParaRPr sz="2800">
              <a:latin typeface="Arial"/>
              <a:cs typeface="Arial"/>
            </a:endParaRPr>
          </a:p>
          <a:p>
            <a:pPr marL="12700" marR="5080">
              <a:lnSpc>
                <a:spcPct val="100000"/>
              </a:lnSpc>
              <a:spcBef>
                <a:spcPts val="1750"/>
              </a:spcBef>
            </a:pPr>
            <a:r>
              <a:rPr sz="2800" b="1" spc="-5" dirty="0">
                <a:solidFill>
                  <a:srgbClr val="CCAE09"/>
                </a:solidFill>
                <a:latin typeface="Arial"/>
                <a:cs typeface="Arial"/>
              </a:rPr>
              <a:t>The </a:t>
            </a:r>
            <a:r>
              <a:rPr sz="2800" b="1" spc="-5" dirty="0">
                <a:solidFill>
                  <a:srgbClr val="FFFFFF"/>
                </a:solidFill>
                <a:latin typeface="Arial"/>
                <a:cs typeface="Arial"/>
              </a:rPr>
              <a:t>radiation zone </a:t>
            </a:r>
            <a:r>
              <a:rPr sz="2800" b="1" dirty="0">
                <a:solidFill>
                  <a:srgbClr val="CCAE09"/>
                </a:solidFill>
                <a:latin typeface="Arial"/>
                <a:cs typeface="Arial"/>
              </a:rPr>
              <a:t>is relatively </a:t>
            </a:r>
            <a:r>
              <a:rPr sz="2800" b="1" spc="-5" dirty="0">
                <a:solidFill>
                  <a:srgbClr val="CCAE09"/>
                </a:solidFill>
                <a:latin typeface="Arial"/>
                <a:cs typeface="Arial"/>
              </a:rPr>
              <a:t>transparent; the </a:t>
            </a:r>
            <a:r>
              <a:rPr sz="2800" b="1" spc="-765" dirty="0">
                <a:solidFill>
                  <a:srgbClr val="CCAE09"/>
                </a:solidFill>
                <a:latin typeface="Arial"/>
                <a:cs typeface="Arial"/>
              </a:rPr>
              <a:t> </a:t>
            </a:r>
            <a:r>
              <a:rPr sz="2800" b="1" spc="-5" dirty="0">
                <a:solidFill>
                  <a:srgbClr val="CCAE09"/>
                </a:solidFill>
                <a:latin typeface="Arial"/>
                <a:cs typeface="Arial"/>
              </a:rPr>
              <a:t>cooler </a:t>
            </a:r>
            <a:r>
              <a:rPr sz="2800" b="1" spc="-5" dirty="0">
                <a:solidFill>
                  <a:srgbClr val="FFFFFF"/>
                </a:solidFill>
                <a:latin typeface="Arial"/>
                <a:cs typeface="Arial"/>
              </a:rPr>
              <a:t>convection</a:t>
            </a:r>
            <a:r>
              <a:rPr sz="2800" b="1" spc="-10" dirty="0">
                <a:solidFill>
                  <a:srgbClr val="FFFFFF"/>
                </a:solidFill>
                <a:latin typeface="Arial"/>
                <a:cs typeface="Arial"/>
              </a:rPr>
              <a:t> </a:t>
            </a:r>
            <a:r>
              <a:rPr sz="2800" b="1" spc="-5" dirty="0">
                <a:solidFill>
                  <a:srgbClr val="FFFFFF"/>
                </a:solidFill>
                <a:latin typeface="Arial"/>
                <a:cs typeface="Arial"/>
              </a:rPr>
              <a:t>zone </a:t>
            </a:r>
            <a:r>
              <a:rPr sz="2800" b="1" dirty="0">
                <a:solidFill>
                  <a:srgbClr val="CCAE09"/>
                </a:solidFill>
                <a:latin typeface="Arial"/>
                <a:cs typeface="Arial"/>
              </a:rPr>
              <a:t>is</a:t>
            </a:r>
            <a:r>
              <a:rPr sz="2800" b="1" spc="5" dirty="0">
                <a:solidFill>
                  <a:srgbClr val="CCAE09"/>
                </a:solidFill>
                <a:latin typeface="Arial"/>
                <a:cs typeface="Arial"/>
              </a:rPr>
              <a:t> </a:t>
            </a:r>
            <a:r>
              <a:rPr sz="2800" b="1" spc="-5" dirty="0">
                <a:solidFill>
                  <a:srgbClr val="CCAE09"/>
                </a:solidFill>
                <a:latin typeface="Arial"/>
                <a:cs typeface="Arial"/>
              </a:rPr>
              <a:t>opaque:</a:t>
            </a:r>
            <a:endParaRPr sz="2800">
              <a:latin typeface="Arial"/>
              <a:cs typeface="Arial"/>
            </a:endParaRPr>
          </a:p>
        </p:txBody>
      </p:sp>
      <p:pic>
        <p:nvPicPr>
          <p:cNvPr id="4" name="object 4"/>
          <p:cNvPicPr/>
          <p:nvPr/>
        </p:nvPicPr>
        <p:blipFill>
          <a:blip r:embed="rId2" cstate="print"/>
          <a:stretch>
            <a:fillRect/>
          </a:stretch>
        </p:blipFill>
        <p:spPr>
          <a:xfrm>
            <a:off x="0" y="3168650"/>
            <a:ext cx="9144000" cy="3689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304800"/>
            <a:ext cx="2298700"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FFFFFF"/>
                </a:solidFill>
                <a:latin typeface="Franklin Gothic Medium"/>
                <a:cs typeface="Franklin Gothic Medium"/>
              </a:rPr>
              <a:t>The</a:t>
            </a:r>
            <a:r>
              <a:rPr sz="1700" dirty="0">
                <a:solidFill>
                  <a:srgbClr val="FFFFFF"/>
                </a:solidFill>
                <a:latin typeface="Franklin Gothic Medium"/>
                <a:cs typeface="Franklin Gothic Medium"/>
              </a:rPr>
              <a:t> Sun:</a:t>
            </a:r>
            <a:r>
              <a:rPr sz="1700" spc="-5" dirty="0">
                <a:solidFill>
                  <a:srgbClr val="FFFFFF"/>
                </a:solidFill>
                <a:latin typeface="Franklin Gothic Medium"/>
                <a:cs typeface="Franklin Gothic Medium"/>
              </a:rPr>
              <a:t> Our</a:t>
            </a:r>
            <a:r>
              <a:rPr sz="1700" dirty="0">
                <a:solidFill>
                  <a:srgbClr val="FFFFFF"/>
                </a:solidFill>
                <a:latin typeface="Franklin Gothic Medium"/>
                <a:cs typeface="Franklin Gothic Medium"/>
              </a:rPr>
              <a:t> </a:t>
            </a:r>
            <a:r>
              <a:rPr sz="1700" spc="-25" dirty="0">
                <a:solidFill>
                  <a:srgbClr val="FFFFFF"/>
                </a:solidFill>
                <a:latin typeface="Franklin Gothic Medium"/>
                <a:cs typeface="Franklin Gothic Medium"/>
              </a:rPr>
              <a:t>Parent</a:t>
            </a:r>
            <a:r>
              <a:rPr sz="1700" spc="-5" dirty="0">
                <a:solidFill>
                  <a:srgbClr val="FFFFFF"/>
                </a:solidFill>
                <a:latin typeface="Franklin Gothic Medium"/>
                <a:cs typeface="Franklin Gothic Medium"/>
              </a:rPr>
              <a:t> </a:t>
            </a:r>
            <a:r>
              <a:rPr sz="1700" spc="-15" dirty="0">
                <a:solidFill>
                  <a:srgbClr val="FFFFFF"/>
                </a:solidFill>
                <a:latin typeface="Franklin Gothic Medium"/>
                <a:cs typeface="Franklin Gothic Medium"/>
              </a:rPr>
              <a:t>Star</a:t>
            </a:r>
            <a:endParaRPr sz="1700">
              <a:latin typeface="Franklin Gothic Medium"/>
              <a:cs typeface="Franklin Gothic Medium"/>
            </a:endParaRPr>
          </a:p>
        </p:txBody>
      </p:sp>
      <p:pic>
        <p:nvPicPr>
          <p:cNvPr id="3" name="object 3"/>
          <p:cNvPicPr/>
          <p:nvPr/>
        </p:nvPicPr>
        <p:blipFill>
          <a:blip r:embed="rId2" cstate="print"/>
          <a:stretch>
            <a:fillRect/>
          </a:stretch>
        </p:blipFill>
        <p:spPr>
          <a:xfrm>
            <a:off x="1676400" y="838200"/>
            <a:ext cx="5839459" cy="60198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76750" y="1151889"/>
            <a:ext cx="4667250" cy="5706110"/>
          </a:xfrm>
          <a:prstGeom prst="rect">
            <a:avLst/>
          </a:prstGeom>
        </p:spPr>
      </p:pic>
      <p:sp>
        <p:nvSpPr>
          <p:cNvPr id="3" name="object 3"/>
          <p:cNvSpPr txBox="1">
            <a:spLocks noGrp="1"/>
          </p:cNvSpPr>
          <p:nvPr>
            <p:ph type="title"/>
          </p:nvPr>
        </p:nvSpPr>
        <p:spPr>
          <a:xfrm>
            <a:off x="3045460" y="34290"/>
            <a:ext cx="3394075" cy="513080"/>
          </a:xfrm>
          <a:prstGeom prst="rect">
            <a:avLst/>
          </a:prstGeom>
        </p:spPr>
        <p:txBody>
          <a:bodyPr vert="horz" wrap="square" lIns="0" tIns="12700" rIns="0" bIns="0" rtlCol="0">
            <a:spAutoFit/>
          </a:bodyPr>
          <a:lstStyle/>
          <a:p>
            <a:pPr marL="12700">
              <a:lnSpc>
                <a:spcPct val="100000"/>
              </a:lnSpc>
              <a:spcBef>
                <a:spcPts val="100"/>
              </a:spcBef>
            </a:pPr>
            <a:r>
              <a:rPr spc="-5" dirty="0"/>
              <a:t>The</a:t>
            </a:r>
            <a:r>
              <a:rPr spc="-15" dirty="0"/>
              <a:t> </a:t>
            </a:r>
            <a:r>
              <a:rPr spc="-5" dirty="0"/>
              <a:t>Solar</a:t>
            </a:r>
            <a:r>
              <a:rPr spc="-15" dirty="0"/>
              <a:t> </a:t>
            </a:r>
            <a:r>
              <a:rPr spc="-5" dirty="0"/>
              <a:t>Interior</a:t>
            </a:r>
          </a:p>
        </p:txBody>
      </p:sp>
      <p:sp>
        <p:nvSpPr>
          <p:cNvPr id="4" name="object 4"/>
          <p:cNvSpPr txBox="1"/>
          <p:nvPr/>
        </p:nvSpPr>
        <p:spPr>
          <a:xfrm>
            <a:off x="228600" y="2242820"/>
            <a:ext cx="3975735" cy="258445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CCAE09"/>
                </a:solidFill>
                <a:latin typeface="Arial"/>
                <a:cs typeface="Arial"/>
              </a:rPr>
              <a:t>The visible top </a:t>
            </a:r>
            <a:r>
              <a:rPr sz="2800" b="1" dirty="0">
                <a:solidFill>
                  <a:srgbClr val="CCAE09"/>
                </a:solidFill>
                <a:latin typeface="Arial"/>
                <a:cs typeface="Arial"/>
              </a:rPr>
              <a:t>layer </a:t>
            </a:r>
            <a:r>
              <a:rPr sz="2800" b="1" spc="-10" dirty="0">
                <a:solidFill>
                  <a:srgbClr val="CCAE09"/>
                </a:solidFill>
                <a:latin typeface="Arial"/>
                <a:cs typeface="Arial"/>
              </a:rPr>
              <a:t>of </a:t>
            </a:r>
            <a:r>
              <a:rPr sz="2800" b="1" spc="-5" dirty="0">
                <a:solidFill>
                  <a:srgbClr val="CCAE09"/>
                </a:solidFill>
                <a:latin typeface="Arial"/>
                <a:cs typeface="Arial"/>
              </a:rPr>
              <a:t> the convection zone </a:t>
            </a:r>
            <a:r>
              <a:rPr sz="2800" b="1" dirty="0">
                <a:solidFill>
                  <a:srgbClr val="CCAE09"/>
                </a:solidFill>
                <a:latin typeface="Arial"/>
                <a:cs typeface="Arial"/>
              </a:rPr>
              <a:t>is </a:t>
            </a:r>
            <a:r>
              <a:rPr sz="2800" b="1" spc="5" dirty="0">
                <a:solidFill>
                  <a:srgbClr val="CCAE09"/>
                </a:solidFill>
                <a:latin typeface="Arial"/>
                <a:cs typeface="Arial"/>
              </a:rPr>
              <a:t> </a:t>
            </a:r>
            <a:r>
              <a:rPr sz="2800" b="1" spc="-5" dirty="0">
                <a:solidFill>
                  <a:srgbClr val="FFFFFF"/>
                </a:solidFill>
                <a:latin typeface="Arial"/>
                <a:cs typeface="Arial"/>
              </a:rPr>
              <a:t>granulated</a:t>
            </a:r>
            <a:r>
              <a:rPr sz="2800" b="1" spc="-5" dirty="0">
                <a:solidFill>
                  <a:srgbClr val="CCAE09"/>
                </a:solidFill>
                <a:latin typeface="Arial"/>
                <a:cs typeface="Arial"/>
              </a:rPr>
              <a:t>, with </a:t>
            </a:r>
            <a:r>
              <a:rPr sz="2800" b="1" dirty="0">
                <a:solidFill>
                  <a:srgbClr val="CCAE09"/>
                </a:solidFill>
                <a:latin typeface="Arial"/>
                <a:cs typeface="Arial"/>
              </a:rPr>
              <a:t>areas </a:t>
            </a:r>
            <a:r>
              <a:rPr sz="2800" b="1" spc="5" dirty="0">
                <a:solidFill>
                  <a:srgbClr val="CCAE09"/>
                </a:solidFill>
                <a:latin typeface="Arial"/>
                <a:cs typeface="Arial"/>
              </a:rPr>
              <a:t> </a:t>
            </a:r>
            <a:r>
              <a:rPr sz="2800" b="1" spc="-10" dirty="0">
                <a:solidFill>
                  <a:srgbClr val="CCAE09"/>
                </a:solidFill>
                <a:latin typeface="Arial"/>
                <a:cs typeface="Arial"/>
              </a:rPr>
              <a:t>of</a:t>
            </a:r>
            <a:r>
              <a:rPr sz="2800" b="1" dirty="0">
                <a:solidFill>
                  <a:srgbClr val="CCAE09"/>
                </a:solidFill>
                <a:latin typeface="Arial"/>
                <a:cs typeface="Arial"/>
              </a:rPr>
              <a:t> </a:t>
            </a:r>
            <a:r>
              <a:rPr sz="2800" b="1" spc="-5" dirty="0">
                <a:solidFill>
                  <a:srgbClr val="CCAE09"/>
                </a:solidFill>
                <a:latin typeface="Arial"/>
                <a:cs typeface="Arial"/>
              </a:rPr>
              <a:t>upwelling</a:t>
            </a:r>
            <a:r>
              <a:rPr sz="2800" b="1" spc="-10" dirty="0">
                <a:solidFill>
                  <a:srgbClr val="CCAE09"/>
                </a:solidFill>
                <a:latin typeface="Arial"/>
                <a:cs typeface="Arial"/>
              </a:rPr>
              <a:t> </a:t>
            </a:r>
            <a:r>
              <a:rPr sz="2800" b="1" spc="-5" dirty="0">
                <a:solidFill>
                  <a:srgbClr val="CCAE09"/>
                </a:solidFill>
                <a:latin typeface="Arial"/>
                <a:cs typeface="Arial"/>
              </a:rPr>
              <a:t>material </a:t>
            </a:r>
            <a:r>
              <a:rPr sz="2800" b="1" dirty="0">
                <a:solidFill>
                  <a:srgbClr val="CCAE09"/>
                </a:solidFill>
                <a:latin typeface="Arial"/>
                <a:cs typeface="Arial"/>
              </a:rPr>
              <a:t> </a:t>
            </a:r>
            <a:r>
              <a:rPr sz="2800" b="1" spc="-5" dirty="0">
                <a:solidFill>
                  <a:srgbClr val="CCAE09"/>
                </a:solidFill>
                <a:latin typeface="Arial"/>
                <a:cs typeface="Arial"/>
              </a:rPr>
              <a:t>surrounded </a:t>
            </a:r>
            <a:r>
              <a:rPr sz="2800" b="1" spc="-10" dirty="0">
                <a:solidFill>
                  <a:srgbClr val="CCAE09"/>
                </a:solidFill>
                <a:latin typeface="Arial"/>
                <a:cs typeface="Arial"/>
              </a:rPr>
              <a:t>by </a:t>
            </a:r>
            <a:r>
              <a:rPr sz="2800" b="1" spc="-5" dirty="0">
                <a:solidFill>
                  <a:srgbClr val="CCAE09"/>
                </a:solidFill>
                <a:latin typeface="Arial"/>
                <a:cs typeface="Arial"/>
              </a:rPr>
              <a:t>areas </a:t>
            </a:r>
            <a:r>
              <a:rPr sz="2800" b="1" dirty="0">
                <a:solidFill>
                  <a:srgbClr val="CCAE09"/>
                </a:solidFill>
                <a:latin typeface="Arial"/>
                <a:cs typeface="Arial"/>
              </a:rPr>
              <a:t>of </a:t>
            </a:r>
            <a:r>
              <a:rPr sz="2800" b="1" spc="-770" dirty="0">
                <a:solidFill>
                  <a:srgbClr val="CCAE09"/>
                </a:solidFill>
                <a:latin typeface="Arial"/>
                <a:cs typeface="Arial"/>
              </a:rPr>
              <a:t> </a:t>
            </a:r>
            <a:r>
              <a:rPr sz="2800" b="1" spc="-5" dirty="0">
                <a:solidFill>
                  <a:srgbClr val="CCAE09"/>
                </a:solidFill>
                <a:latin typeface="Arial"/>
                <a:cs typeface="Arial"/>
              </a:rPr>
              <a:t>sinking</a:t>
            </a:r>
            <a:r>
              <a:rPr sz="2800" b="1" spc="-15" dirty="0">
                <a:solidFill>
                  <a:srgbClr val="CCAE09"/>
                </a:solidFill>
                <a:latin typeface="Arial"/>
                <a:cs typeface="Arial"/>
              </a:rPr>
              <a:t> </a:t>
            </a:r>
            <a:r>
              <a:rPr sz="2800" b="1" spc="-5" dirty="0">
                <a:solidFill>
                  <a:srgbClr val="CCAE09"/>
                </a:solidFill>
                <a:latin typeface="Arial"/>
                <a:cs typeface="Arial"/>
              </a:rPr>
              <a:t>material:</a:t>
            </a:r>
            <a:endParaRPr sz="28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354965">
              <a:lnSpc>
                <a:spcPct val="100000"/>
              </a:lnSpc>
              <a:spcBef>
                <a:spcPts val="100"/>
              </a:spcBef>
            </a:pPr>
            <a:r>
              <a:rPr spc="-5" dirty="0"/>
              <a:t>The</a:t>
            </a:r>
            <a:r>
              <a:rPr spc="-40" dirty="0"/>
              <a:t> </a:t>
            </a:r>
            <a:r>
              <a:rPr dirty="0"/>
              <a:t>Solar</a:t>
            </a:r>
            <a:r>
              <a:rPr spc="-35" dirty="0"/>
              <a:t> </a:t>
            </a:r>
            <a:r>
              <a:rPr dirty="0"/>
              <a:t>Atmosphere</a:t>
            </a:r>
          </a:p>
        </p:txBody>
      </p:sp>
      <p:sp>
        <p:nvSpPr>
          <p:cNvPr id="3" name="object 3"/>
          <p:cNvSpPr txBox="1"/>
          <p:nvPr/>
        </p:nvSpPr>
        <p:spPr>
          <a:xfrm>
            <a:off x="229870" y="643890"/>
            <a:ext cx="7957184" cy="130556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FFFFFF"/>
                </a:solidFill>
                <a:latin typeface="Arial"/>
                <a:cs typeface="Arial"/>
              </a:rPr>
              <a:t>Spectral</a:t>
            </a:r>
            <a:r>
              <a:rPr sz="2800" b="1" dirty="0">
                <a:solidFill>
                  <a:srgbClr val="FFFFFF"/>
                </a:solidFill>
                <a:latin typeface="Arial"/>
                <a:cs typeface="Arial"/>
              </a:rPr>
              <a:t> analysis</a:t>
            </a:r>
            <a:r>
              <a:rPr sz="2800" b="1" spc="-5" dirty="0">
                <a:solidFill>
                  <a:srgbClr val="FFFFFF"/>
                </a:solidFill>
                <a:latin typeface="Arial"/>
                <a:cs typeface="Arial"/>
              </a:rPr>
              <a:t> </a:t>
            </a:r>
            <a:r>
              <a:rPr sz="2800" b="1" dirty="0">
                <a:solidFill>
                  <a:srgbClr val="CCAE09"/>
                </a:solidFill>
                <a:latin typeface="Arial"/>
                <a:cs typeface="Arial"/>
              </a:rPr>
              <a:t>can</a:t>
            </a:r>
            <a:r>
              <a:rPr sz="2800" b="1" spc="-15" dirty="0">
                <a:solidFill>
                  <a:srgbClr val="CCAE09"/>
                </a:solidFill>
                <a:latin typeface="Arial"/>
                <a:cs typeface="Arial"/>
              </a:rPr>
              <a:t> </a:t>
            </a:r>
            <a:r>
              <a:rPr sz="2800" b="1" dirty="0">
                <a:solidFill>
                  <a:srgbClr val="CCAE09"/>
                </a:solidFill>
                <a:latin typeface="Arial"/>
                <a:cs typeface="Arial"/>
              </a:rPr>
              <a:t>tell </a:t>
            </a:r>
            <a:r>
              <a:rPr sz="2800" b="1" spc="-10" dirty="0">
                <a:solidFill>
                  <a:srgbClr val="CCAE09"/>
                </a:solidFill>
                <a:latin typeface="Arial"/>
                <a:cs typeface="Arial"/>
              </a:rPr>
              <a:t>us</a:t>
            </a:r>
            <a:r>
              <a:rPr sz="2800" b="1" dirty="0">
                <a:solidFill>
                  <a:srgbClr val="CCAE09"/>
                </a:solidFill>
                <a:latin typeface="Arial"/>
                <a:cs typeface="Arial"/>
              </a:rPr>
              <a:t> </a:t>
            </a:r>
            <a:r>
              <a:rPr sz="2800" b="1" spc="-5" dirty="0">
                <a:solidFill>
                  <a:srgbClr val="CCAE09"/>
                </a:solidFill>
                <a:latin typeface="Arial"/>
                <a:cs typeface="Arial"/>
              </a:rPr>
              <a:t>what elements</a:t>
            </a:r>
            <a:r>
              <a:rPr sz="2800" b="1" dirty="0">
                <a:solidFill>
                  <a:srgbClr val="CCAE09"/>
                </a:solidFill>
                <a:latin typeface="Arial"/>
                <a:cs typeface="Arial"/>
              </a:rPr>
              <a:t> </a:t>
            </a:r>
            <a:r>
              <a:rPr sz="2800" b="1" spc="-5" dirty="0">
                <a:solidFill>
                  <a:srgbClr val="CCAE09"/>
                </a:solidFill>
                <a:latin typeface="Arial"/>
                <a:cs typeface="Arial"/>
              </a:rPr>
              <a:t>are </a:t>
            </a:r>
            <a:r>
              <a:rPr sz="2800" b="1" spc="-765" dirty="0">
                <a:solidFill>
                  <a:srgbClr val="CCAE09"/>
                </a:solidFill>
                <a:latin typeface="Arial"/>
                <a:cs typeface="Arial"/>
              </a:rPr>
              <a:t> </a:t>
            </a:r>
            <a:r>
              <a:rPr sz="2800" b="1" spc="-5" dirty="0">
                <a:solidFill>
                  <a:srgbClr val="CCAE09"/>
                </a:solidFill>
                <a:latin typeface="Arial"/>
                <a:cs typeface="Arial"/>
              </a:rPr>
              <a:t>present,</a:t>
            </a:r>
            <a:r>
              <a:rPr sz="2800" b="1" dirty="0">
                <a:solidFill>
                  <a:srgbClr val="CCAE09"/>
                </a:solidFill>
                <a:latin typeface="Arial"/>
                <a:cs typeface="Arial"/>
              </a:rPr>
              <a:t> </a:t>
            </a:r>
            <a:r>
              <a:rPr sz="2800" b="1" spc="-10" dirty="0">
                <a:solidFill>
                  <a:srgbClr val="CCAE09"/>
                </a:solidFill>
                <a:latin typeface="Arial"/>
                <a:cs typeface="Arial"/>
              </a:rPr>
              <a:t>but</a:t>
            </a:r>
            <a:r>
              <a:rPr sz="2800" b="1" spc="5" dirty="0">
                <a:solidFill>
                  <a:srgbClr val="CCAE09"/>
                </a:solidFill>
                <a:latin typeface="Arial"/>
                <a:cs typeface="Arial"/>
              </a:rPr>
              <a:t> </a:t>
            </a:r>
            <a:r>
              <a:rPr sz="2800" b="1" spc="-5" dirty="0">
                <a:solidFill>
                  <a:srgbClr val="CCAE09"/>
                </a:solidFill>
                <a:latin typeface="Arial"/>
                <a:cs typeface="Arial"/>
              </a:rPr>
              <a:t>only</a:t>
            </a:r>
            <a:r>
              <a:rPr sz="2800" b="1" dirty="0">
                <a:solidFill>
                  <a:srgbClr val="CCAE09"/>
                </a:solidFill>
                <a:latin typeface="Arial"/>
                <a:cs typeface="Arial"/>
              </a:rPr>
              <a:t> in</a:t>
            </a:r>
            <a:r>
              <a:rPr sz="2800" b="1" spc="-15" dirty="0">
                <a:solidFill>
                  <a:srgbClr val="CCAE09"/>
                </a:solidFill>
                <a:latin typeface="Arial"/>
                <a:cs typeface="Arial"/>
              </a:rPr>
              <a:t> </a:t>
            </a:r>
            <a:r>
              <a:rPr sz="2800" b="1" spc="-5" dirty="0">
                <a:solidFill>
                  <a:srgbClr val="CCAE09"/>
                </a:solidFill>
                <a:latin typeface="Arial"/>
                <a:cs typeface="Arial"/>
              </a:rPr>
              <a:t>the</a:t>
            </a:r>
            <a:r>
              <a:rPr sz="2800" b="1" dirty="0">
                <a:solidFill>
                  <a:srgbClr val="CCAE09"/>
                </a:solidFill>
                <a:latin typeface="Arial"/>
                <a:cs typeface="Arial"/>
              </a:rPr>
              <a:t> </a:t>
            </a:r>
            <a:r>
              <a:rPr sz="2800" b="1" spc="-5" dirty="0">
                <a:solidFill>
                  <a:srgbClr val="CCAE09"/>
                </a:solidFill>
                <a:latin typeface="Arial"/>
                <a:cs typeface="Arial"/>
              </a:rPr>
              <a:t>chromosphere</a:t>
            </a:r>
            <a:r>
              <a:rPr sz="2800" b="1" spc="5" dirty="0">
                <a:solidFill>
                  <a:srgbClr val="CCAE09"/>
                </a:solidFill>
                <a:latin typeface="Arial"/>
                <a:cs typeface="Arial"/>
              </a:rPr>
              <a:t> </a:t>
            </a:r>
            <a:r>
              <a:rPr sz="2800" b="1" spc="-5" dirty="0">
                <a:solidFill>
                  <a:srgbClr val="CCAE09"/>
                </a:solidFill>
                <a:latin typeface="Arial"/>
                <a:cs typeface="Arial"/>
              </a:rPr>
              <a:t>and </a:t>
            </a:r>
            <a:r>
              <a:rPr sz="2800" b="1" dirty="0">
                <a:solidFill>
                  <a:srgbClr val="CCAE09"/>
                </a:solidFill>
                <a:latin typeface="Arial"/>
                <a:cs typeface="Arial"/>
              </a:rPr>
              <a:t> </a:t>
            </a:r>
            <a:r>
              <a:rPr sz="2800" b="1" spc="-5" dirty="0">
                <a:solidFill>
                  <a:srgbClr val="CCAE09"/>
                </a:solidFill>
                <a:latin typeface="Arial"/>
                <a:cs typeface="Arial"/>
              </a:rPr>
              <a:t>photosphere:</a:t>
            </a:r>
            <a:endParaRPr sz="2800">
              <a:latin typeface="Arial"/>
              <a:cs typeface="Arial"/>
            </a:endParaRPr>
          </a:p>
        </p:txBody>
      </p:sp>
      <p:pic>
        <p:nvPicPr>
          <p:cNvPr id="4" name="object 4"/>
          <p:cNvPicPr/>
          <p:nvPr/>
        </p:nvPicPr>
        <p:blipFill>
          <a:blip r:embed="rId2" cstate="print"/>
          <a:stretch>
            <a:fillRect/>
          </a:stretch>
        </p:blipFill>
        <p:spPr>
          <a:xfrm>
            <a:off x="2514600" y="1640839"/>
            <a:ext cx="6629400" cy="52171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114300"/>
            <a:ext cx="1437005" cy="284480"/>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Franklin Gothic Medium"/>
                <a:cs typeface="Franklin Gothic Medium"/>
              </a:rPr>
              <a:t>Solar</a:t>
            </a:r>
            <a:r>
              <a:rPr sz="1700" spc="-65" dirty="0">
                <a:solidFill>
                  <a:srgbClr val="FFFFFF"/>
                </a:solidFill>
                <a:latin typeface="Franklin Gothic Medium"/>
                <a:cs typeface="Franklin Gothic Medium"/>
              </a:rPr>
              <a:t> </a:t>
            </a:r>
            <a:r>
              <a:rPr sz="1700" spc="-20" dirty="0">
                <a:solidFill>
                  <a:srgbClr val="FFFFFF"/>
                </a:solidFill>
                <a:latin typeface="Franklin Gothic Medium"/>
                <a:cs typeface="Franklin Gothic Medium"/>
              </a:rPr>
              <a:t>Spectrum</a:t>
            </a:r>
            <a:endParaRPr sz="1700">
              <a:latin typeface="Franklin Gothic Medium"/>
              <a:cs typeface="Franklin Gothic Medium"/>
            </a:endParaRPr>
          </a:p>
        </p:txBody>
      </p:sp>
      <p:pic>
        <p:nvPicPr>
          <p:cNvPr id="3" name="object 3"/>
          <p:cNvPicPr/>
          <p:nvPr/>
        </p:nvPicPr>
        <p:blipFill>
          <a:blip r:embed="rId2" cstate="print"/>
          <a:stretch>
            <a:fillRect/>
          </a:stretch>
        </p:blipFill>
        <p:spPr>
          <a:xfrm>
            <a:off x="304800" y="586740"/>
            <a:ext cx="7924800" cy="6271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9050" y="34290"/>
            <a:ext cx="4368165" cy="513080"/>
          </a:xfrm>
          <a:prstGeom prst="rect">
            <a:avLst/>
          </a:prstGeom>
        </p:spPr>
        <p:txBody>
          <a:bodyPr vert="horz" wrap="square" lIns="0" tIns="12700" rIns="0" bIns="0" rtlCol="0">
            <a:spAutoFit/>
          </a:bodyPr>
          <a:lstStyle/>
          <a:p>
            <a:pPr marL="12700">
              <a:lnSpc>
                <a:spcPct val="100000"/>
              </a:lnSpc>
              <a:spcBef>
                <a:spcPts val="100"/>
              </a:spcBef>
            </a:pPr>
            <a:r>
              <a:rPr spc="-5" dirty="0"/>
              <a:t>The</a:t>
            </a:r>
            <a:r>
              <a:rPr spc="-40" dirty="0"/>
              <a:t> </a:t>
            </a:r>
            <a:r>
              <a:rPr dirty="0"/>
              <a:t>Solar</a:t>
            </a:r>
            <a:r>
              <a:rPr spc="-35" dirty="0"/>
              <a:t> </a:t>
            </a:r>
            <a:r>
              <a:rPr dirty="0"/>
              <a:t>Atmosphere</a:t>
            </a:r>
          </a:p>
        </p:txBody>
      </p:sp>
      <p:pic>
        <p:nvPicPr>
          <p:cNvPr id="3" name="object 3"/>
          <p:cNvPicPr/>
          <p:nvPr/>
        </p:nvPicPr>
        <p:blipFill>
          <a:blip r:embed="rId2" cstate="print"/>
          <a:stretch>
            <a:fillRect/>
          </a:stretch>
        </p:blipFill>
        <p:spPr>
          <a:xfrm>
            <a:off x="3733800" y="1151889"/>
            <a:ext cx="5410200" cy="5706110"/>
          </a:xfrm>
          <a:prstGeom prst="rect">
            <a:avLst/>
          </a:prstGeom>
        </p:spPr>
      </p:pic>
      <p:sp>
        <p:nvSpPr>
          <p:cNvPr id="4" name="object 4"/>
          <p:cNvSpPr txBox="1"/>
          <p:nvPr/>
        </p:nvSpPr>
        <p:spPr>
          <a:xfrm>
            <a:off x="77469" y="720090"/>
            <a:ext cx="6772275" cy="4033520"/>
          </a:xfrm>
          <a:prstGeom prst="rect">
            <a:avLst/>
          </a:prstGeom>
        </p:spPr>
        <p:txBody>
          <a:bodyPr vert="horz" wrap="square" lIns="0" tIns="12700" rIns="0" bIns="0" rtlCol="0">
            <a:spAutoFit/>
          </a:bodyPr>
          <a:lstStyle/>
          <a:p>
            <a:pPr marL="241300" marR="5080">
              <a:lnSpc>
                <a:spcPct val="100000"/>
              </a:lnSpc>
              <a:spcBef>
                <a:spcPts val="100"/>
              </a:spcBef>
            </a:pPr>
            <a:r>
              <a:rPr sz="2800" b="1" spc="-5" dirty="0">
                <a:solidFill>
                  <a:srgbClr val="CCAE09"/>
                </a:solidFill>
                <a:latin typeface="Arial"/>
                <a:cs typeface="Arial"/>
              </a:rPr>
              <a:t>The cooler </a:t>
            </a:r>
            <a:r>
              <a:rPr sz="2800" b="1" spc="-10" dirty="0">
                <a:solidFill>
                  <a:srgbClr val="FFFFFF"/>
                </a:solidFill>
                <a:latin typeface="Arial"/>
                <a:cs typeface="Arial"/>
              </a:rPr>
              <a:t>chromosphere</a:t>
            </a:r>
            <a:r>
              <a:rPr sz="2800" b="1" spc="-5" dirty="0">
                <a:solidFill>
                  <a:srgbClr val="FFFFFF"/>
                </a:solidFill>
                <a:latin typeface="Arial"/>
                <a:cs typeface="Arial"/>
              </a:rPr>
              <a:t> </a:t>
            </a:r>
            <a:r>
              <a:rPr sz="2800" b="1" dirty="0">
                <a:solidFill>
                  <a:srgbClr val="CCAE09"/>
                </a:solidFill>
                <a:latin typeface="Arial"/>
                <a:cs typeface="Arial"/>
              </a:rPr>
              <a:t>is</a:t>
            </a:r>
            <a:r>
              <a:rPr sz="2800" b="1" spc="10" dirty="0">
                <a:solidFill>
                  <a:srgbClr val="CCAE09"/>
                </a:solidFill>
                <a:latin typeface="Arial"/>
                <a:cs typeface="Arial"/>
              </a:rPr>
              <a:t> </a:t>
            </a:r>
            <a:r>
              <a:rPr sz="2800" b="1" spc="-5" dirty="0">
                <a:solidFill>
                  <a:srgbClr val="CCAE09"/>
                </a:solidFill>
                <a:latin typeface="Arial"/>
                <a:cs typeface="Arial"/>
              </a:rPr>
              <a:t>above</a:t>
            </a:r>
            <a:r>
              <a:rPr sz="2800" b="1" dirty="0">
                <a:solidFill>
                  <a:srgbClr val="CCAE09"/>
                </a:solidFill>
                <a:latin typeface="Arial"/>
                <a:cs typeface="Arial"/>
              </a:rPr>
              <a:t> </a:t>
            </a:r>
            <a:r>
              <a:rPr sz="2800" b="1" spc="-5" dirty="0">
                <a:solidFill>
                  <a:srgbClr val="CCAE09"/>
                </a:solidFill>
                <a:latin typeface="Arial"/>
                <a:cs typeface="Arial"/>
              </a:rPr>
              <a:t>the </a:t>
            </a:r>
            <a:r>
              <a:rPr sz="2800" b="1" spc="-765" dirty="0">
                <a:solidFill>
                  <a:srgbClr val="CCAE09"/>
                </a:solidFill>
                <a:latin typeface="Arial"/>
                <a:cs typeface="Arial"/>
              </a:rPr>
              <a:t> </a:t>
            </a:r>
            <a:r>
              <a:rPr sz="2800" b="1" spc="-10" dirty="0">
                <a:solidFill>
                  <a:srgbClr val="FFFFFF"/>
                </a:solidFill>
                <a:latin typeface="Arial"/>
                <a:cs typeface="Arial"/>
              </a:rPr>
              <a:t>photosphere</a:t>
            </a:r>
            <a:endParaRPr sz="2800">
              <a:latin typeface="Arial"/>
              <a:cs typeface="Arial"/>
            </a:endParaRPr>
          </a:p>
          <a:p>
            <a:pPr>
              <a:lnSpc>
                <a:spcPct val="100000"/>
              </a:lnSpc>
              <a:spcBef>
                <a:spcPts val="20"/>
              </a:spcBef>
            </a:pPr>
            <a:endParaRPr sz="4050">
              <a:latin typeface="Arial"/>
              <a:cs typeface="Arial"/>
            </a:endParaRPr>
          </a:p>
          <a:p>
            <a:pPr marL="12700" marR="3450590">
              <a:lnSpc>
                <a:spcPct val="100000"/>
              </a:lnSpc>
            </a:pPr>
            <a:r>
              <a:rPr sz="2400" b="1" spc="-5" dirty="0">
                <a:solidFill>
                  <a:srgbClr val="CCAE09"/>
                </a:solidFill>
                <a:latin typeface="Arial"/>
                <a:cs typeface="Arial"/>
              </a:rPr>
              <a:t>Difficult</a:t>
            </a:r>
            <a:r>
              <a:rPr sz="2400" b="1" spc="180" dirty="0">
                <a:solidFill>
                  <a:srgbClr val="CCAE09"/>
                </a:solidFill>
                <a:latin typeface="Arial"/>
                <a:cs typeface="Arial"/>
              </a:rPr>
              <a:t> </a:t>
            </a:r>
            <a:r>
              <a:rPr sz="2400" b="1" spc="5" dirty="0">
                <a:solidFill>
                  <a:srgbClr val="CCAE09"/>
                </a:solidFill>
                <a:latin typeface="Arial"/>
                <a:cs typeface="Arial"/>
              </a:rPr>
              <a:t>to</a:t>
            </a:r>
            <a:r>
              <a:rPr sz="2400" b="1" spc="180" dirty="0">
                <a:solidFill>
                  <a:srgbClr val="CCAE09"/>
                </a:solidFill>
                <a:latin typeface="Arial"/>
                <a:cs typeface="Arial"/>
              </a:rPr>
              <a:t> </a:t>
            </a:r>
            <a:r>
              <a:rPr sz="2400" b="1" spc="-5" dirty="0">
                <a:solidFill>
                  <a:srgbClr val="CCAE09"/>
                </a:solidFill>
                <a:latin typeface="Arial"/>
                <a:cs typeface="Arial"/>
              </a:rPr>
              <a:t>see </a:t>
            </a:r>
            <a:r>
              <a:rPr sz="2400" b="1" dirty="0">
                <a:solidFill>
                  <a:srgbClr val="CCAE09"/>
                </a:solidFill>
                <a:latin typeface="Arial"/>
                <a:cs typeface="Arial"/>
              </a:rPr>
              <a:t> </a:t>
            </a:r>
            <a:r>
              <a:rPr sz="2400" b="1" spc="-5" dirty="0">
                <a:solidFill>
                  <a:srgbClr val="CCAE09"/>
                </a:solidFill>
                <a:latin typeface="Arial"/>
                <a:cs typeface="Arial"/>
              </a:rPr>
              <a:t>directly,</a:t>
            </a:r>
            <a:r>
              <a:rPr sz="2400" b="1" spc="10" dirty="0">
                <a:solidFill>
                  <a:srgbClr val="CCAE09"/>
                </a:solidFill>
                <a:latin typeface="Arial"/>
                <a:cs typeface="Arial"/>
              </a:rPr>
              <a:t> </a:t>
            </a:r>
            <a:r>
              <a:rPr sz="2400" b="1" spc="-5" dirty="0">
                <a:solidFill>
                  <a:srgbClr val="CCAE09"/>
                </a:solidFill>
                <a:latin typeface="Arial"/>
                <a:cs typeface="Arial"/>
              </a:rPr>
              <a:t>as </a:t>
            </a:r>
            <a:r>
              <a:rPr sz="2400" b="1" dirty="0">
                <a:solidFill>
                  <a:srgbClr val="CCAE09"/>
                </a:solidFill>
                <a:latin typeface="Arial"/>
                <a:cs typeface="Arial"/>
              </a:rPr>
              <a:t> </a:t>
            </a:r>
            <a:r>
              <a:rPr sz="2400" b="1" spc="-5" dirty="0">
                <a:solidFill>
                  <a:srgbClr val="CCAE09"/>
                </a:solidFill>
                <a:latin typeface="Arial"/>
                <a:cs typeface="Arial"/>
              </a:rPr>
              <a:t>photosphere </a:t>
            </a:r>
            <a:r>
              <a:rPr sz="2400" b="1" dirty="0">
                <a:solidFill>
                  <a:srgbClr val="CCAE09"/>
                </a:solidFill>
                <a:latin typeface="Arial"/>
                <a:cs typeface="Arial"/>
              </a:rPr>
              <a:t>is too </a:t>
            </a:r>
            <a:r>
              <a:rPr sz="2400" b="1" spc="5" dirty="0">
                <a:solidFill>
                  <a:srgbClr val="CCAE09"/>
                </a:solidFill>
                <a:latin typeface="Arial"/>
                <a:cs typeface="Arial"/>
              </a:rPr>
              <a:t> </a:t>
            </a:r>
            <a:r>
              <a:rPr sz="2400" b="1" spc="-5" dirty="0">
                <a:solidFill>
                  <a:srgbClr val="CCAE09"/>
                </a:solidFill>
                <a:latin typeface="Arial"/>
                <a:cs typeface="Arial"/>
              </a:rPr>
              <a:t>bright, unless </a:t>
            </a:r>
            <a:r>
              <a:rPr sz="2400" b="1" dirty="0">
                <a:solidFill>
                  <a:srgbClr val="CCAE09"/>
                </a:solidFill>
                <a:latin typeface="Arial"/>
                <a:cs typeface="Arial"/>
              </a:rPr>
              <a:t>Moon </a:t>
            </a:r>
            <a:r>
              <a:rPr sz="2400" b="1" spc="5" dirty="0">
                <a:solidFill>
                  <a:srgbClr val="CCAE09"/>
                </a:solidFill>
                <a:latin typeface="Arial"/>
                <a:cs typeface="Arial"/>
              </a:rPr>
              <a:t> </a:t>
            </a:r>
            <a:r>
              <a:rPr sz="2400" b="1" spc="-10" dirty="0">
                <a:solidFill>
                  <a:srgbClr val="CCAE09"/>
                </a:solidFill>
                <a:latin typeface="Arial"/>
                <a:cs typeface="Arial"/>
              </a:rPr>
              <a:t>covers</a:t>
            </a:r>
            <a:r>
              <a:rPr sz="2400" b="1" spc="-5" dirty="0">
                <a:solidFill>
                  <a:srgbClr val="CCAE09"/>
                </a:solidFill>
                <a:latin typeface="Arial"/>
                <a:cs typeface="Arial"/>
              </a:rPr>
              <a:t> photosphere </a:t>
            </a:r>
            <a:r>
              <a:rPr sz="2400" b="1" dirty="0">
                <a:solidFill>
                  <a:srgbClr val="CCAE09"/>
                </a:solidFill>
                <a:latin typeface="Arial"/>
                <a:cs typeface="Arial"/>
              </a:rPr>
              <a:t> </a:t>
            </a:r>
            <a:r>
              <a:rPr sz="2400" b="1" spc="-10" dirty="0">
                <a:solidFill>
                  <a:srgbClr val="CCAE09"/>
                </a:solidFill>
                <a:latin typeface="Arial"/>
                <a:cs typeface="Arial"/>
              </a:rPr>
              <a:t>and </a:t>
            </a:r>
            <a:r>
              <a:rPr sz="2400" b="1" spc="-5" dirty="0">
                <a:solidFill>
                  <a:srgbClr val="CCAE09"/>
                </a:solidFill>
                <a:latin typeface="Arial"/>
                <a:cs typeface="Arial"/>
              </a:rPr>
              <a:t>not chromosphere </a:t>
            </a:r>
            <a:r>
              <a:rPr sz="2400" b="1" spc="-655" dirty="0">
                <a:solidFill>
                  <a:srgbClr val="CCAE09"/>
                </a:solidFill>
                <a:latin typeface="Arial"/>
                <a:cs typeface="Arial"/>
              </a:rPr>
              <a:t> </a:t>
            </a:r>
            <a:r>
              <a:rPr sz="2400" b="1" spc="-5" dirty="0">
                <a:solidFill>
                  <a:srgbClr val="CCAE09"/>
                </a:solidFill>
                <a:latin typeface="Arial"/>
                <a:cs typeface="Arial"/>
              </a:rPr>
              <a:t>during</a:t>
            </a:r>
            <a:r>
              <a:rPr sz="2400" b="1" spc="-15" dirty="0">
                <a:solidFill>
                  <a:srgbClr val="CCAE09"/>
                </a:solidFill>
                <a:latin typeface="Arial"/>
                <a:cs typeface="Arial"/>
              </a:rPr>
              <a:t> </a:t>
            </a:r>
            <a:r>
              <a:rPr sz="2400" b="1" spc="-5" dirty="0">
                <a:solidFill>
                  <a:srgbClr val="FFFFFF"/>
                </a:solidFill>
                <a:latin typeface="Arial"/>
                <a:cs typeface="Arial"/>
              </a:rPr>
              <a:t>eclipse</a:t>
            </a:r>
            <a:r>
              <a:rPr sz="2400" b="1" spc="-5" dirty="0">
                <a:solidFill>
                  <a:srgbClr val="CCAE09"/>
                </a:solidFill>
                <a:latin typeface="Arial"/>
                <a:cs typeface="Arial"/>
              </a:rPr>
              <a:t>:</a:t>
            </a:r>
            <a:endParaRPr sz="24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354965">
              <a:lnSpc>
                <a:spcPct val="100000"/>
              </a:lnSpc>
              <a:spcBef>
                <a:spcPts val="100"/>
              </a:spcBef>
            </a:pPr>
            <a:r>
              <a:rPr spc="-5" dirty="0"/>
              <a:t>The</a:t>
            </a:r>
            <a:r>
              <a:rPr spc="-40" dirty="0"/>
              <a:t> </a:t>
            </a:r>
            <a:r>
              <a:rPr dirty="0"/>
              <a:t>Solar</a:t>
            </a:r>
            <a:r>
              <a:rPr spc="-35" dirty="0"/>
              <a:t> </a:t>
            </a:r>
            <a:r>
              <a:rPr dirty="0"/>
              <a:t>Atmosphere</a:t>
            </a:r>
          </a:p>
        </p:txBody>
      </p:sp>
      <p:sp>
        <p:nvSpPr>
          <p:cNvPr id="3" name="object 3"/>
          <p:cNvSpPr txBox="1"/>
          <p:nvPr/>
        </p:nvSpPr>
        <p:spPr>
          <a:xfrm>
            <a:off x="229870" y="948690"/>
            <a:ext cx="8660765" cy="452120"/>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CCAE09"/>
                </a:solidFill>
                <a:latin typeface="Arial"/>
                <a:cs typeface="Arial"/>
              </a:rPr>
              <a:t>Small</a:t>
            </a:r>
            <a:r>
              <a:rPr sz="2800" b="1" dirty="0">
                <a:solidFill>
                  <a:srgbClr val="CCAE09"/>
                </a:solidFill>
                <a:latin typeface="Arial"/>
                <a:cs typeface="Arial"/>
              </a:rPr>
              <a:t> </a:t>
            </a:r>
            <a:r>
              <a:rPr sz="2800" b="1" spc="-5" dirty="0">
                <a:solidFill>
                  <a:srgbClr val="CCAE09"/>
                </a:solidFill>
                <a:latin typeface="Arial"/>
                <a:cs typeface="Arial"/>
              </a:rPr>
              <a:t>solar</a:t>
            </a:r>
            <a:r>
              <a:rPr sz="2800" b="1" dirty="0">
                <a:solidFill>
                  <a:srgbClr val="CCAE09"/>
                </a:solidFill>
                <a:latin typeface="Arial"/>
                <a:cs typeface="Arial"/>
              </a:rPr>
              <a:t> </a:t>
            </a:r>
            <a:r>
              <a:rPr sz="2800" b="1" spc="-5" dirty="0">
                <a:solidFill>
                  <a:srgbClr val="CCAE09"/>
                </a:solidFill>
                <a:latin typeface="Arial"/>
                <a:cs typeface="Arial"/>
              </a:rPr>
              <a:t>storms</a:t>
            </a:r>
            <a:r>
              <a:rPr sz="2800" b="1" dirty="0">
                <a:solidFill>
                  <a:srgbClr val="CCAE09"/>
                </a:solidFill>
                <a:latin typeface="Arial"/>
                <a:cs typeface="Arial"/>
              </a:rPr>
              <a:t> in</a:t>
            </a:r>
            <a:r>
              <a:rPr sz="2800" b="1" spc="-10" dirty="0">
                <a:solidFill>
                  <a:srgbClr val="CCAE09"/>
                </a:solidFill>
                <a:latin typeface="Arial"/>
                <a:cs typeface="Arial"/>
              </a:rPr>
              <a:t> </a:t>
            </a:r>
            <a:r>
              <a:rPr sz="2800" b="1" spc="-5" dirty="0">
                <a:solidFill>
                  <a:srgbClr val="CCAE09"/>
                </a:solidFill>
                <a:latin typeface="Arial"/>
                <a:cs typeface="Arial"/>
              </a:rPr>
              <a:t>chromosphere</a:t>
            </a:r>
            <a:r>
              <a:rPr sz="2800" b="1" dirty="0">
                <a:solidFill>
                  <a:srgbClr val="CCAE09"/>
                </a:solidFill>
                <a:latin typeface="Arial"/>
                <a:cs typeface="Arial"/>
              </a:rPr>
              <a:t> </a:t>
            </a:r>
            <a:r>
              <a:rPr sz="2800" b="1" spc="-5" dirty="0">
                <a:solidFill>
                  <a:srgbClr val="CCAE09"/>
                </a:solidFill>
                <a:latin typeface="Arial"/>
                <a:cs typeface="Arial"/>
              </a:rPr>
              <a:t>emit</a:t>
            </a:r>
            <a:r>
              <a:rPr sz="2800" b="1" dirty="0">
                <a:solidFill>
                  <a:srgbClr val="CCAE09"/>
                </a:solidFill>
                <a:latin typeface="Arial"/>
                <a:cs typeface="Arial"/>
              </a:rPr>
              <a:t> </a:t>
            </a:r>
            <a:r>
              <a:rPr sz="2800" b="1" spc="-5" dirty="0">
                <a:solidFill>
                  <a:srgbClr val="FFFFFF"/>
                </a:solidFill>
                <a:latin typeface="Arial"/>
                <a:cs typeface="Arial"/>
              </a:rPr>
              <a:t>spicules</a:t>
            </a:r>
            <a:r>
              <a:rPr sz="2800" b="1" spc="-5" dirty="0">
                <a:solidFill>
                  <a:srgbClr val="CCAE09"/>
                </a:solidFill>
                <a:latin typeface="Arial"/>
                <a:cs typeface="Arial"/>
              </a:rPr>
              <a:t>:</a:t>
            </a:r>
            <a:endParaRPr sz="2800">
              <a:latin typeface="Arial"/>
              <a:cs typeface="Arial"/>
            </a:endParaRPr>
          </a:p>
        </p:txBody>
      </p:sp>
      <p:pic>
        <p:nvPicPr>
          <p:cNvPr id="4" name="object 4"/>
          <p:cNvPicPr/>
          <p:nvPr/>
        </p:nvPicPr>
        <p:blipFill>
          <a:blip r:embed="rId2" cstate="print"/>
          <a:stretch>
            <a:fillRect/>
          </a:stretch>
        </p:blipFill>
        <p:spPr>
          <a:xfrm>
            <a:off x="2743200" y="1447800"/>
            <a:ext cx="3859529" cy="5410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354965">
              <a:lnSpc>
                <a:spcPct val="100000"/>
              </a:lnSpc>
              <a:spcBef>
                <a:spcPts val="100"/>
              </a:spcBef>
            </a:pPr>
            <a:r>
              <a:rPr spc="-5" dirty="0"/>
              <a:t>The</a:t>
            </a:r>
            <a:r>
              <a:rPr spc="-40" dirty="0"/>
              <a:t> </a:t>
            </a:r>
            <a:r>
              <a:rPr dirty="0"/>
              <a:t>Solar</a:t>
            </a:r>
            <a:r>
              <a:rPr spc="-35" dirty="0"/>
              <a:t> </a:t>
            </a:r>
            <a:r>
              <a:rPr dirty="0"/>
              <a:t>Atmosphere</a:t>
            </a:r>
          </a:p>
        </p:txBody>
      </p:sp>
      <p:sp>
        <p:nvSpPr>
          <p:cNvPr id="3" name="object 3"/>
          <p:cNvSpPr txBox="1"/>
          <p:nvPr/>
        </p:nvSpPr>
        <p:spPr>
          <a:xfrm>
            <a:off x="458469" y="720090"/>
            <a:ext cx="8028305" cy="87884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FFFFFF"/>
                </a:solidFill>
                <a:latin typeface="Arial"/>
                <a:cs typeface="Arial"/>
              </a:rPr>
              <a:t>Solar </a:t>
            </a:r>
            <a:r>
              <a:rPr sz="2800" b="1" spc="-10" dirty="0">
                <a:solidFill>
                  <a:srgbClr val="FFFFFF"/>
                </a:solidFill>
                <a:latin typeface="Arial"/>
                <a:cs typeface="Arial"/>
              </a:rPr>
              <a:t>corona </a:t>
            </a:r>
            <a:r>
              <a:rPr sz="2800" b="1" dirty="0">
                <a:solidFill>
                  <a:srgbClr val="CCAE09"/>
                </a:solidFill>
                <a:latin typeface="Arial"/>
                <a:cs typeface="Arial"/>
              </a:rPr>
              <a:t>can </a:t>
            </a:r>
            <a:r>
              <a:rPr sz="2800" b="1" spc="-10" dirty="0">
                <a:solidFill>
                  <a:srgbClr val="CCAE09"/>
                </a:solidFill>
                <a:latin typeface="Arial"/>
                <a:cs typeface="Arial"/>
              </a:rPr>
              <a:t>be </a:t>
            </a:r>
            <a:r>
              <a:rPr sz="2800" b="1" dirty="0">
                <a:solidFill>
                  <a:srgbClr val="CCAE09"/>
                </a:solidFill>
                <a:latin typeface="Arial"/>
                <a:cs typeface="Arial"/>
              </a:rPr>
              <a:t>seen </a:t>
            </a:r>
            <a:r>
              <a:rPr sz="2800" b="1" spc="-5" dirty="0">
                <a:solidFill>
                  <a:srgbClr val="CCAE09"/>
                </a:solidFill>
                <a:latin typeface="Arial"/>
                <a:cs typeface="Arial"/>
              </a:rPr>
              <a:t>during </a:t>
            </a:r>
            <a:r>
              <a:rPr sz="2800" b="1" dirty="0">
                <a:solidFill>
                  <a:srgbClr val="CCAE09"/>
                </a:solidFill>
                <a:latin typeface="Arial"/>
                <a:cs typeface="Arial"/>
              </a:rPr>
              <a:t>eclipse if </a:t>
            </a:r>
            <a:r>
              <a:rPr sz="2800" b="1" spc="-5" dirty="0">
                <a:solidFill>
                  <a:srgbClr val="CCAE09"/>
                </a:solidFill>
                <a:latin typeface="Arial"/>
                <a:cs typeface="Arial"/>
              </a:rPr>
              <a:t>both </a:t>
            </a:r>
            <a:r>
              <a:rPr sz="2800" b="1" spc="-765" dirty="0">
                <a:solidFill>
                  <a:srgbClr val="CCAE09"/>
                </a:solidFill>
                <a:latin typeface="Arial"/>
                <a:cs typeface="Arial"/>
              </a:rPr>
              <a:t> </a:t>
            </a:r>
            <a:r>
              <a:rPr sz="2800" b="1" spc="-10" dirty="0">
                <a:solidFill>
                  <a:srgbClr val="CCAE09"/>
                </a:solidFill>
                <a:latin typeface="Arial"/>
                <a:cs typeface="Arial"/>
              </a:rPr>
              <a:t>photosphere</a:t>
            </a:r>
            <a:r>
              <a:rPr sz="2800" b="1" dirty="0">
                <a:solidFill>
                  <a:srgbClr val="CCAE09"/>
                </a:solidFill>
                <a:latin typeface="Arial"/>
                <a:cs typeface="Arial"/>
              </a:rPr>
              <a:t> and</a:t>
            </a:r>
            <a:r>
              <a:rPr sz="2800" b="1" spc="-10" dirty="0">
                <a:solidFill>
                  <a:srgbClr val="CCAE09"/>
                </a:solidFill>
                <a:latin typeface="Arial"/>
                <a:cs typeface="Arial"/>
              </a:rPr>
              <a:t> </a:t>
            </a:r>
            <a:r>
              <a:rPr sz="2800" b="1" spc="-5" dirty="0">
                <a:solidFill>
                  <a:srgbClr val="CCAE09"/>
                </a:solidFill>
                <a:latin typeface="Arial"/>
                <a:cs typeface="Arial"/>
              </a:rPr>
              <a:t>chromosphere</a:t>
            </a:r>
            <a:r>
              <a:rPr sz="2800" b="1" dirty="0">
                <a:solidFill>
                  <a:srgbClr val="CCAE09"/>
                </a:solidFill>
                <a:latin typeface="Arial"/>
                <a:cs typeface="Arial"/>
              </a:rPr>
              <a:t> </a:t>
            </a:r>
            <a:r>
              <a:rPr sz="2800" b="1" spc="-5" dirty="0">
                <a:solidFill>
                  <a:srgbClr val="CCAE09"/>
                </a:solidFill>
                <a:latin typeface="Arial"/>
                <a:cs typeface="Arial"/>
              </a:rPr>
              <a:t>are</a:t>
            </a:r>
            <a:r>
              <a:rPr sz="2800" b="1" spc="5" dirty="0">
                <a:solidFill>
                  <a:srgbClr val="CCAE09"/>
                </a:solidFill>
                <a:latin typeface="Arial"/>
                <a:cs typeface="Arial"/>
              </a:rPr>
              <a:t> </a:t>
            </a:r>
            <a:r>
              <a:rPr sz="2800" b="1" spc="-5" dirty="0">
                <a:solidFill>
                  <a:srgbClr val="CCAE09"/>
                </a:solidFill>
                <a:latin typeface="Arial"/>
                <a:cs typeface="Arial"/>
              </a:rPr>
              <a:t>blocked:</a:t>
            </a:r>
            <a:endParaRPr sz="2800">
              <a:latin typeface="Arial"/>
              <a:cs typeface="Arial"/>
            </a:endParaRPr>
          </a:p>
        </p:txBody>
      </p:sp>
      <p:pic>
        <p:nvPicPr>
          <p:cNvPr id="4" name="object 4"/>
          <p:cNvPicPr/>
          <p:nvPr/>
        </p:nvPicPr>
        <p:blipFill>
          <a:blip r:embed="rId2" cstate="print"/>
          <a:stretch>
            <a:fillRect/>
          </a:stretch>
        </p:blipFill>
        <p:spPr>
          <a:xfrm>
            <a:off x="2133600" y="1757679"/>
            <a:ext cx="5143500" cy="51003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354965">
              <a:lnSpc>
                <a:spcPct val="100000"/>
              </a:lnSpc>
              <a:spcBef>
                <a:spcPts val="100"/>
              </a:spcBef>
            </a:pPr>
            <a:r>
              <a:rPr spc="-5" dirty="0"/>
              <a:t>The</a:t>
            </a:r>
            <a:r>
              <a:rPr spc="-40" dirty="0"/>
              <a:t> </a:t>
            </a:r>
            <a:r>
              <a:rPr dirty="0"/>
              <a:t>Solar</a:t>
            </a:r>
            <a:r>
              <a:rPr spc="-35" dirty="0"/>
              <a:t> </a:t>
            </a:r>
            <a:r>
              <a:rPr dirty="0"/>
              <a:t>Atmosphere</a:t>
            </a:r>
          </a:p>
        </p:txBody>
      </p:sp>
      <p:sp>
        <p:nvSpPr>
          <p:cNvPr id="3" name="object 3"/>
          <p:cNvSpPr txBox="1"/>
          <p:nvPr/>
        </p:nvSpPr>
        <p:spPr>
          <a:xfrm>
            <a:off x="457200" y="796290"/>
            <a:ext cx="7515225" cy="1305560"/>
          </a:xfrm>
          <a:prstGeom prst="rect">
            <a:avLst/>
          </a:prstGeom>
        </p:spPr>
        <p:txBody>
          <a:bodyPr vert="horz" wrap="square" lIns="0" tIns="12700" rIns="0" bIns="0" rtlCol="0">
            <a:spAutoFit/>
          </a:bodyPr>
          <a:lstStyle/>
          <a:p>
            <a:pPr marL="12700" marR="5080">
              <a:lnSpc>
                <a:spcPct val="100000"/>
              </a:lnSpc>
              <a:spcBef>
                <a:spcPts val="100"/>
              </a:spcBef>
            </a:pPr>
            <a:r>
              <a:rPr sz="2800" b="1" spc="-10" dirty="0">
                <a:solidFill>
                  <a:srgbClr val="CCAE09"/>
                </a:solidFill>
                <a:latin typeface="Arial"/>
                <a:cs typeface="Arial"/>
              </a:rPr>
              <a:t>Corona</a:t>
            </a:r>
            <a:r>
              <a:rPr sz="2800" b="1" dirty="0">
                <a:solidFill>
                  <a:srgbClr val="CCAE09"/>
                </a:solidFill>
                <a:latin typeface="Arial"/>
                <a:cs typeface="Arial"/>
              </a:rPr>
              <a:t> is</a:t>
            </a:r>
            <a:r>
              <a:rPr sz="2800" b="1" spc="5" dirty="0">
                <a:solidFill>
                  <a:srgbClr val="CCAE09"/>
                </a:solidFill>
                <a:latin typeface="Arial"/>
                <a:cs typeface="Arial"/>
              </a:rPr>
              <a:t> </a:t>
            </a:r>
            <a:r>
              <a:rPr sz="2800" b="1" spc="-5" dirty="0">
                <a:solidFill>
                  <a:srgbClr val="CCAE09"/>
                </a:solidFill>
                <a:latin typeface="Arial"/>
                <a:cs typeface="Arial"/>
              </a:rPr>
              <a:t>much</a:t>
            </a:r>
            <a:r>
              <a:rPr sz="2800" b="1" spc="-10" dirty="0">
                <a:solidFill>
                  <a:srgbClr val="CCAE09"/>
                </a:solidFill>
                <a:latin typeface="Arial"/>
                <a:cs typeface="Arial"/>
              </a:rPr>
              <a:t> </a:t>
            </a:r>
            <a:r>
              <a:rPr sz="2800" b="1" spc="-5" dirty="0">
                <a:solidFill>
                  <a:srgbClr val="CCAE09"/>
                </a:solidFill>
                <a:latin typeface="Arial"/>
                <a:cs typeface="Arial"/>
              </a:rPr>
              <a:t>hotter</a:t>
            </a:r>
            <a:r>
              <a:rPr sz="2800" b="1" dirty="0">
                <a:solidFill>
                  <a:srgbClr val="CCAE09"/>
                </a:solidFill>
                <a:latin typeface="Arial"/>
                <a:cs typeface="Arial"/>
              </a:rPr>
              <a:t> </a:t>
            </a:r>
            <a:r>
              <a:rPr sz="2800" b="1" spc="-5" dirty="0">
                <a:solidFill>
                  <a:srgbClr val="CCAE09"/>
                </a:solidFill>
                <a:latin typeface="Arial"/>
                <a:cs typeface="Arial"/>
              </a:rPr>
              <a:t>than</a:t>
            </a:r>
            <a:r>
              <a:rPr sz="2800" b="1" dirty="0">
                <a:solidFill>
                  <a:srgbClr val="CCAE09"/>
                </a:solidFill>
                <a:latin typeface="Arial"/>
                <a:cs typeface="Arial"/>
              </a:rPr>
              <a:t> </a:t>
            </a:r>
            <a:r>
              <a:rPr sz="2800" b="1" spc="-5" dirty="0">
                <a:solidFill>
                  <a:srgbClr val="CCAE09"/>
                </a:solidFill>
                <a:latin typeface="Arial"/>
                <a:cs typeface="Arial"/>
              </a:rPr>
              <a:t>layers</a:t>
            </a:r>
            <a:r>
              <a:rPr sz="2800" b="1" spc="5" dirty="0">
                <a:solidFill>
                  <a:srgbClr val="CCAE09"/>
                </a:solidFill>
                <a:latin typeface="Arial"/>
                <a:cs typeface="Arial"/>
              </a:rPr>
              <a:t> </a:t>
            </a:r>
            <a:r>
              <a:rPr sz="2800" b="1" spc="-5" dirty="0">
                <a:solidFill>
                  <a:srgbClr val="CCAE09"/>
                </a:solidFill>
                <a:latin typeface="Arial"/>
                <a:cs typeface="Arial"/>
              </a:rPr>
              <a:t>below </a:t>
            </a:r>
            <a:r>
              <a:rPr sz="2800" b="1" dirty="0">
                <a:solidFill>
                  <a:srgbClr val="CCAE09"/>
                </a:solidFill>
                <a:latin typeface="Arial"/>
                <a:cs typeface="Arial"/>
              </a:rPr>
              <a:t>it</a:t>
            </a:r>
            <a:r>
              <a:rPr sz="2800" b="1" spc="10" dirty="0">
                <a:solidFill>
                  <a:srgbClr val="CCAE09"/>
                </a:solidFill>
                <a:latin typeface="Arial"/>
                <a:cs typeface="Arial"/>
              </a:rPr>
              <a:t> </a:t>
            </a:r>
            <a:r>
              <a:rPr sz="2800" b="1" dirty="0">
                <a:solidFill>
                  <a:srgbClr val="CCAE09"/>
                </a:solidFill>
                <a:latin typeface="Arial"/>
                <a:cs typeface="Arial"/>
              </a:rPr>
              <a:t>– </a:t>
            </a:r>
            <a:r>
              <a:rPr sz="2800" b="1" spc="-765" dirty="0">
                <a:solidFill>
                  <a:srgbClr val="CCAE09"/>
                </a:solidFill>
                <a:latin typeface="Arial"/>
                <a:cs typeface="Arial"/>
              </a:rPr>
              <a:t> </a:t>
            </a:r>
            <a:r>
              <a:rPr sz="2800" b="1" spc="-5" dirty="0">
                <a:solidFill>
                  <a:srgbClr val="CCAE09"/>
                </a:solidFill>
                <a:latin typeface="Arial"/>
                <a:cs typeface="Arial"/>
              </a:rPr>
              <a:t>must </a:t>
            </a:r>
            <a:r>
              <a:rPr sz="2800" b="1" dirty="0">
                <a:solidFill>
                  <a:srgbClr val="CCAE09"/>
                </a:solidFill>
                <a:latin typeface="Arial"/>
                <a:cs typeface="Arial"/>
              </a:rPr>
              <a:t>have a </a:t>
            </a:r>
            <a:r>
              <a:rPr sz="2800" b="1" spc="-5" dirty="0">
                <a:solidFill>
                  <a:srgbClr val="FFFFFF"/>
                </a:solidFill>
                <a:latin typeface="Arial"/>
                <a:cs typeface="Arial"/>
              </a:rPr>
              <a:t>heat</a:t>
            </a:r>
            <a:r>
              <a:rPr sz="2800" b="1" spc="5" dirty="0">
                <a:solidFill>
                  <a:srgbClr val="FFFFFF"/>
                </a:solidFill>
                <a:latin typeface="Arial"/>
                <a:cs typeface="Arial"/>
              </a:rPr>
              <a:t> </a:t>
            </a:r>
            <a:r>
              <a:rPr sz="2800" b="1" spc="-5" dirty="0">
                <a:solidFill>
                  <a:srgbClr val="FFFFFF"/>
                </a:solidFill>
                <a:latin typeface="Arial"/>
                <a:cs typeface="Arial"/>
              </a:rPr>
              <a:t>source</a:t>
            </a:r>
            <a:r>
              <a:rPr sz="2800" b="1" spc="-5" dirty="0">
                <a:solidFill>
                  <a:srgbClr val="CCAE09"/>
                </a:solidFill>
                <a:latin typeface="Arial"/>
                <a:cs typeface="Arial"/>
              </a:rPr>
              <a:t>,</a:t>
            </a:r>
            <a:r>
              <a:rPr sz="2800" b="1" spc="5" dirty="0">
                <a:solidFill>
                  <a:srgbClr val="CCAE09"/>
                </a:solidFill>
                <a:latin typeface="Arial"/>
                <a:cs typeface="Arial"/>
              </a:rPr>
              <a:t> </a:t>
            </a:r>
            <a:r>
              <a:rPr sz="2800" b="1" spc="-5" dirty="0">
                <a:solidFill>
                  <a:srgbClr val="CCAE09"/>
                </a:solidFill>
                <a:latin typeface="Arial"/>
                <a:cs typeface="Arial"/>
              </a:rPr>
              <a:t>probably </a:t>
            </a:r>
            <a:r>
              <a:rPr sz="2800" b="1" dirty="0">
                <a:solidFill>
                  <a:srgbClr val="CCAE09"/>
                </a:solidFill>
                <a:latin typeface="Arial"/>
                <a:cs typeface="Arial"/>
              </a:rPr>
              <a:t> </a:t>
            </a:r>
            <a:r>
              <a:rPr sz="2800" b="1" spc="-5" dirty="0">
                <a:solidFill>
                  <a:srgbClr val="CCAE09"/>
                </a:solidFill>
                <a:latin typeface="Arial"/>
                <a:cs typeface="Arial"/>
              </a:rPr>
              <a:t>electromagnetic</a:t>
            </a:r>
            <a:r>
              <a:rPr sz="2800" b="1" dirty="0">
                <a:solidFill>
                  <a:srgbClr val="CCAE09"/>
                </a:solidFill>
                <a:latin typeface="Arial"/>
                <a:cs typeface="Arial"/>
              </a:rPr>
              <a:t> </a:t>
            </a:r>
            <a:r>
              <a:rPr sz="2800" b="1" spc="-5" dirty="0">
                <a:solidFill>
                  <a:srgbClr val="CCAE09"/>
                </a:solidFill>
                <a:latin typeface="Arial"/>
                <a:cs typeface="Arial"/>
              </a:rPr>
              <a:t>interactions.</a:t>
            </a:r>
            <a:endParaRPr sz="2800">
              <a:latin typeface="Arial"/>
              <a:cs typeface="Arial"/>
            </a:endParaRPr>
          </a:p>
        </p:txBody>
      </p:sp>
      <p:pic>
        <p:nvPicPr>
          <p:cNvPr id="4" name="object 4"/>
          <p:cNvPicPr/>
          <p:nvPr/>
        </p:nvPicPr>
        <p:blipFill>
          <a:blip r:embed="rId2" cstate="print"/>
          <a:stretch>
            <a:fillRect/>
          </a:stretch>
        </p:blipFill>
        <p:spPr>
          <a:xfrm>
            <a:off x="2286000" y="2155189"/>
            <a:ext cx="4876800" cy="47028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304800"/>
            <a:ext cx="880110"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FFFFFF"/>
                </a:solidFill>
                <a:latin typeface="Franklin Gothic Medium"/>
                <a:cs typeface="Franklin Gothic Medium"/>
              </a:rPr>
              <a:t>Sunspots</a:t>
            </a:r>
            <a:endParaRPr sz="1700">
              <a:latin typeface="Franklin Gothic Medium"/>
              <a:cs typeface="Franklin Gothic Medium"/>
            </a:endParaRPr>
          </a:p>
        </p:txBody>
      </p:sp>
      <p:pic>
        <p:nvPicPr>
          <p:cNvPr id="3" name="object 3"/>
          <p:cNvPicPr/>
          <p:nvPr/>
        </p:nvPicPr>
        <p:blipFill>
          <a:blip r:embed="rId2" cstate="print"/>
          <a:stretch>
            <a:fillRect/>
          </a:stretch>
        </p:blipFill>
        <p:spPr>
          <a:xfrm>
            <a:off x="2057400" y="762000"/>
            <a:ext cx="5699759" cy="6096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58820" y="34290"/>
            <a:ext cx="2967355"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CCAE09"/>
                </a:solidFill>
                <a:latin typeface="Arial"/>
                <a:cs typeface="Arial"/>
              </a:rPr>
              <a:t>The</a:t>
            </a:r>
            <a:r>
              <a:rPr sz="3200" b="1" spc="-50" dirty="0">
                <a:solidFill>
                  <a:srgbClr val="CCAE09"/>
                </a:solidFill>
                <a:latin typeface="Arial"/>
                <a:cs typeface="Arial"/>
              </a:rPr>
              <a:t> </a:t>
            </a:r>
            <a:r>
              <a:rPr sz="3200" b="1" dirty="0">
                <a:solidFill>
                  <a:srgbClr val="CCAE09"/>
                </a:solidFill>
                <a:latin typeface="Arial"/>
                <a:cs typeface="Arial"/>
              </a:rPr>
              <a:t>Active</a:t>
            </a:r>
            <a:r>
              <a:rPr sz="3200" b="1" spc="-35" dirty="0">
                <a:solidFill>
                  <a:srgbClr val="CCAE09"/>
                </a:solidFill>
                <a:latin typeface="Arial"/>
                <a:cs typeface="Arial"/>
              </a:rPr>
              <a:t> </a:t>
            </a:r>
            <a:r>
              <a:rPr sz="3200" b="1" dirty="0">
                <a:solidFill>
                  <a:srgbClr val="CCAE09"/>
                </a:solidFill>
                <a:latin typeface="Arial"/>
                <a:cs typeface="Arial"/>
              </a:rPr>
              <a:t>Sun</a:t>
            </a:r>
            <a:endParaRPr sz="3200">
              <a:latin typeface="Arial"/>
              <a:cs typeface="Arial"/>
            </a:endParaRPr>
          </a:p>
        </p:txBody>
      </p:sp>
      <p:sp>
        <p:nvSpPr>
          <p:cNvPr id="3" name="object 3"/>
          <p:cNvSpPr txBox="1"/>
          <p:nvPr/>
        </p:nvSpPr>
        <p:spPr>
          <a:xfrm>
            <a:off x="382270" y="2320290"/>
            <a:ext cx="3959225" cy="1305560"/>
          </a:xfrm>
          <a:prstGeom prst="rect">
            <a:avLst/>
          </a:prstGeom>
        </p:spPr>
        <p:txBody>
          <a:bodyPr vert="horz" wrap="square" lIns="0" tIns="12700" rIns="0" bIns="0" rtlCol="0">
            <a:spAutoFit/>
          </a:bodyPr>
          <a:lstStyle/>
          <a:p>
            <a:pPr marL="12700" marR="5080" algn="just">
              <a:lnSpc>
                <a:spcPct val="100000"/>
              </a:lnSpc>
              <a:spcBef>
                <a:spcPts val="100"/>
              </a:spcBef>
            </a:pPr>
            <a:r>
              <a:rPr sz="2800" b="1" spc="-5" dirty="0">
                <a:solidFill>
                  <a:srgbClr val="FFFFFF"/>
                </a:solidFill>
                <a:latin typeface="Arial"/>
                <a:cs typeface="Arial"/>
              </a:rPr>
              <a:t>Sunspots</a:t>
            </a:r>
            <a:r>
              <a:rPr sz="2800" b="1" spc="-5" dirty="0">
                <a:solidFill>
                  <a:srgbClr val="CCAE09"/>
                </a:solidFill>
                <a:latin typeface="Arial"/>
                <a:cs typeface="Arial"/>
              </a:rPr>
              <a:t>: appear dark </a:t>
            </a:r>
            <a:r>
              <a:rPr sz="2800" b="1" spc="-765" dirty="0">
                <a:solidFill>
                  <a:srgbClr val="CCAE09"/>
                </a:solidFill>
                <a:latin typeface="Arial"/>
                <a:cs typeface="Arial"/>
              </a:rPr>
              <a:t> </a:t>
            </a:r>
            <a:r>
              <a:rPr sz="2800" b="1" spc="-5" dirty="0">
                <a:solidFill>
                  <a:srgbClr val="CCAE09"/>
                </a:solidFill>
                <a:latin typeface="Arial"/>
                <a:cs typeface="Arial"/>
              </a:rPr>
              <a:t>because slightly cooler </a:t>
            </a:r>
            <a:r>
              <a:rPr sz="2800" b="1" spc="-765" dirty="0">
                <a:solidFill>
                  <a:srgbClr val="CCAE09"/>
                </a:solidFill>
                <a:latin typeface="Arial"/>
                <a:cs typeface="Arial"/>
              </a:rPr>
              <a:t> </a:t>
            </a:r>
            <a:r>
              <a:rPr sz="2800" b="1" spc="-5" dirty="0">
                <a:solidFill>
                  <a:srgbClr val="CCAE09"/>
                </a:solidFill>
                <a:latin typeface="Arial"/>
                <a:cs typeface="Arial"/>
              </a:rPr>
              <a:t>than</a:t>
            </a:r>
            <a:r>
              <a:rPr sz="2800" b="1" spc="-20" dirty="0">
                <a:solidFill>
                  <a:srgbClr val="CCAE09"/>
                </a:solidFill>
                <a:latin typeface="Arial"/>
                <a:cs typeface="Arial"/>
              </a:rPr>
              <a:t> </a:t>
            </a:r>
            <a:r>
              <a:rPr sz="2800" b="1" spc="-5" dirty="0">
                <a:solidFill>
                  <a:srgbClr val="CCAE09"/>
                </a:solidFill>
                <a:latin typeface="Arial"/>
                <a:cs typeface="Arial"/>
              </a:rPr>
              <a:t>surroundings:</a:t>
            </a:r>
            <a:endParaRPr sz="2800">
              <a:latin typeface="Arial"/>
              <a:cs typeface="Arial"/>
            </a:endParaRPr>
          </a:p>
        </p:txBody>
      </p:sp>
      <p:pic>
        <p:nvPicPr>
          <p:cNvPr id="4" name="object 4"/>
          <p:cNvPicPr/>
          <p:nvPr/>
        </p:nvPicPr>
        <p:blipFill>
          <a:blip r:embed="rId2" cstate="print"/>
          <a:stretch>
            <a:fillRect/>
          </a:stretch>
        </p:blipFill>
        <p:spPr>
          <a:xfrm>
            <a:off x="4846320" y="685800"/>
            <a:ext cx="4297680" cy="6172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304800"/>
            <a:ext cx="1608455"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FFFFFF"/>
                </a:solidFill>
                <a:latin typeface="Franklin Gothic Medium"/>
                <a:cs typeface="Franklin Gothic Medium"/>
              </a:rPr>
              <a:t>Sunspot</a:t>
            </a:r>
            <a:r>
              <a:rPr sz="1700" spc="-50" dirty="0">
                <a:solidFill>
                  <a:srgbClr val="FFFFFF"/>
                </a:solidFill>
                <a:latin typeface="Franklin Gothic Medium"/>
                <a:cs typeface="Franklin Gothic Medium"/>
              </a:rPr>
              <a:t> </a:t>
            </a:r>
            <a:r>
              <a:rPr sz="1700" spc="-25" dirty="0">
                <a:solidFill>
                  <a:srgbClr val="FFFFFF"/>
                </a:solidFill>
                <a:latin typeface="Franklin Gothic Medium"/>
                <a:cs typeface="Franklin Gothic Medium"/>
              </a:rPr>
              <a:t>Rotation</a:t>
            </a:r>
            <a:endParaRPr sz="1700">
              <a:latin typeface="Franklin Gothic Medium"/>
              <a:cs typeface="Franklin Gothic Medium"/>
            </a:endParaRPr>
          </a:p>
        </p:txBody>
      </p:sp>
      <p:pic>
        <p:nvPicPr>
          <p:cNvPr id="3" name="object 3"/>
          <p:cNvPicPr/>
          <p:nvPr/>
        </p:nvPicPr>
        <p:blipFill>
          <a:blip r:embed="rId2" cstate="print"/>
          <a:stretch>
            <a:fillRect/>
          </a:stretch>
        </p:blipFill>
        <p:spPr>
          <a:xfrm>
            <a:off x="609600" y="990600"/>
            <a:ext cx="7687309" cy="2706370"/>
          </a:xfrm>
          <a:prstGeom prst="rect">
            <a:avLst/>
          </a:prstGeom>
        </p:spPr>
      </p:pic>
      <p:pic>
        <p:nvPicPr>
          <p:cNvPr id="4" name="object 4"/>
          <p:cNvPicPr/>
          <p:nvPr/>
        </p:nvPicPr>
        <p:blipFill>
          <a:blip r:embed="rId3" cstate="print"/>
          <a:stretch>
            <a:fillRect/>
          </a:stretch>
        </p:blipFill>
        <p:spPr>
          <a:xfrm>
            <a:off x="609600" y="3886200"/>
            <a:ext cx="7658100" cy="2819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304800"/>
            <a:ext cx="773430"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FFFFFF"/>
                </a:solidFill>
                <a:latin typeface="Franklin Gothic Medium"/>
                <a:cs typeface="Franklin Gothic Medium"/>
              </a:rPr>
              <a:t>The</a:t>
            </a:r>
            <a:r>
              <a:rPr sz="1700" spc="-85" dirty="0">
                <a:solidFill>
                  <a:srgbClr val="FFFFFF"/>
                </a:solidFill>
                <a:latin typeface="Franklin Gothic Medium"/>
                <a:cs typeface="Franklin Gothic Medium"/>
              </a:rPr>
              <a:t> </a:t>
            </a:r>
            <a:r>
              <a:rPr sz="1700" dirty="0">
                <a:solidFill>
                  <a:srgbClr val="FFFFFF"/>
                </a:solidFill>
                <a:latin typeface="Franklin Gothic Medium"/>
                <a:cs typeface="Franklin Gothic Medium"/>
              </a:rPr>
              <a:t>Sun</a:t>
            </a:r>
            <a:endParaRPr sz="1700">
              <a:latin typeface="Franklin Gothic Medium"/>
              <a:cs typeface="Franklin Gothic Medium"/>
            </a:endParaRPr>
          </a:p>
        </p:txBody>
      </p:sp>
      <p:pic>
        <p:nvPicPr>
          <p:cNvPr id="3" name="object 3"/>
          <p:cNvPicPr/>
          <p:nvPr/>
        </p:nvPicPr>
        <p:blipFill>
          <a:blip r:embed="rId2" cstate="print"/>
          <a:stretch>
            <a:fillRect/>
          </a:stretch>
        </p:blipFill>
        <p:spPr>
          <a:xfrm>
            <a:off x="1752600" y="762000"/>
            <a:ext cx="5711190" cy="6096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304800"/>
            <a:ext cx="1608455"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FFFFFF"/>
                </a:solidFill>
                <a:latin typeface="Franklin Gothic Medium"/>
                <a:cs typeface="Franklin Gothic Medium"/>
              </a:rPr>
              <a:t>Sunspot</a:t>
            </a:r>
            <a:r>
              <a:rPr sz="1700" spc="-50" dirty="0">
                <a:solidFill>
                  <a:srgbClr val="FFFFFF"/>
                </a:solidFill>
                <a:latin typeface="Franklin Gothic Medium"/>
                <a:cs typeface="Franklin Gothic Medium"/>
              </a:rPr>
              <a:t> </a:t>
            </a:r>
            <a:r>
              <a:rPr sz="1700" spc="-25" dirty="0">
                <a:solidFill>
                  <a:srgbClr val="FFFFFF"/>
                </a:solidFill>
                <a:latin typeface="Franklin Gothic Medium"/>
                <a:cs typeface="Franklin Gothic Medium"/>
              </a:rPr>
              <a:t>Rotation</a:t>
            </a:r>
            <a:endParaRPr sz="1700">
              <a:latin typeface="Franklin Gothic Medium"/>
              <a:cs typeface="Franklin Gothic Medium"/>
            </a:endParaRPr>
          </a:p>
        </p:txBody>
      </p:sp>
      <p:pic>
        <p:nvPicPr>
          <p:cNvPr id="3" name="object 3"/>
          <p:cNvPicPr/>
          <p:nvPr/>
        </p:nvPicPr>
        <p:blipFill>
          <a:blip r:embed="rId2" cstate="print"/>
          <a:stretch>
            <a:fillRect/>
          </a:stretch>
        </p:blipFill>
        <p:spPr>
          <a:xfrm>
            <a:off x="762000" y="914400"/>
            <a:ext cx="7592059" cy="2706370"/>
          </a:xfrm>
          <a:prstGeom prst="rect">
            <a:avLst/>
          </a:prstGeom>
        </p:spPr>
      </p:pic>
      <p:pic>
        <p:nvPicPr>
          <p:cNvPr id="4" name="object 4"/>
          <p:cNvPicPr/>
          <p:nvPr/>
        </p:nvPicPr>
        <p:blipFill>
          <a:blip r:embed="rId3" cstate="print"/>
          <a:stretch>
            <a:fillRect/>
          </a:stretch>
        </p:blipFill>
        <p:spPr>
          <a:xfrm>
            <a:off x="762000" y="3810000"/>
            <a:ext cx="7620000" cy="2667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0" y="2089150"/>
            <a:ext cx="5334000" cy="476885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50" dirty="0"/>
              <a:t> </a:t>
            </a:r>
            <a:r>
              <a:rPr dirty="0"/>
              <a:t>Active</a:t>
            </a:r>
            <a:r>
              <a:rPr spc="-35" dirty="0"/>
              <a:t> </a:t>
            </a:r>
            <a:r>
              <a:rPr dirty="0"/>
              <a:t>Sun</a:t>
            </a:r>
          </a:p>
        </p:txBody>
      </p:sp>
      <p:sp>
        <p:nvSpPr>
          <p:cNvPr id="4" name="object 4"/>
          <p:cNvSpPr txBox="1"/>
          <p:nvPr/>
        </p:nvSpPr>
        <p:spPr>
          <a:xfrm>
            <a:off x="77469" y="720090"/>
            <a:ext cx="4174490" cy="1678939"/>
          </a:xfrm>
          <a:prstGeom prst="rect">
            <a:avLst/>
          </a:prstGeom>
        </p:spPr>
        <p:txBody>
          <a:bodyPr vert="horz" wrap="square" lIns="0" tIns="12700" rIns="0" bIns="0" rtlCol="0">
            <a:spAutoFit/>
          </a:bodyPr>
          <a:lstStyle/>
          <a:p>
            <a:pPr marL="12700" marR="717550">
              <a:lnSpc>
                <a:spcPct val="100000"/>
              </a:lnSpc>
              <a:spcBef>
                <a:spcPts val="100"/>
              </a:spcBef>
            </a:pPr>
            <a:r>
              <a:rPr sz="2400" b="1" spc="-5" dirty="0">
                <a:solidFill>
                  <a:srgbClr val="CCAE09"/>
                </a:solidFill>
                <a:latin typeface="Arial"/>
                <a:cs typeface="Arial"/>
              </a:rPr>
              <a:t>Sunspots come </a:t>
            </a:r>
            <a:r>
              <a:rPr sz="2400" b="1" spc="-10" dirty="0">
                <a:solidFill>
                  <a:srgbClr val="CCAE09"/>
                </a:solidFill>
                <a:latin typeface="Arial"/>
                <a:cs typeface="Arial"/>
              </a:rPr>
              <a:t>and </a:t>
            </a:r>
            <a:r>
              <a:rPr sz="2400" b="1" spc="-5" dirty="0">
                <a:solidFill>
                  <a:srgbClr val="CCAE09"/>
                </a:solidFill>
                <a:latin typeface="Arial"/>
                <a:cs typeface="Arial"/>
              </a:rPr>
              <a:t>go, </a:t>
            </a:r>
            <a:r>
              <a:rPr sz="2400" b="1" spc="-655" dirty="0">
                <a:solidFill>
                  <a:srgbClr val="CCAE09"/>
                </a:solidFill>
                <a:latin typeface="Arial"/>
                <a:cs typeface="Arial"/>
              </a:rPr>
              <a:t> </a:t>
            </a:r>
            <a:r>
              <a:rPr sz="2400" b="1" spc="-5" dirty="0">
                <a:solidFill>
                  <a:srgbClr val="CCAE09"/>
                </a:solidFill>
                <a:latin typeface="Arial"/>
                <a:cs typeface="Arial"/>
              </a:rPr>
              <a:t>typically</a:t>
            </a:r>
            <a:r>
              <a:rPr sz="2400" b="1" spc="-15" dirty="0">
                <a:solidFill>
                  <a:srgbClr val="CCAE09"/>
                </a:solidFill>
                <a:latin typeface="Arial"/>
                <a:cs typeface="Arial"/>
              </a:rPr>
              <a:t> </a:t>
            </a:r>
            <a:r>
              <a:rPr sz="2400" b="1" dirty="0">
                <a:solidFill>
                  <a:srgbClr val="CCAE09"/>
                </a:solidFill>
                <a:latin typeface="Arial"/>
                <a:cs typeface="Arial"/>
              </a:rPr>
              <a:t>in</a:t>
            </a:r>
            <a:r>
              <a:rPr sz="2400" b="1" spc="-5" dirty="0">
                <a:solidFill>
                  <a:srgbClr val="CCAE09"/>
                </a:solidFill>
                <a:latin typeface="Arial"/>
                <a:cs typeface="Arial"/>
              </a:rPr>
              <a:t> </a:t>
            </a:r>
            <a:r>
              <a:rPr sz="2400" b="1" dirty="0">
                <a:solidFill>
                  <a:srgbClr val="CCAE09"/>
                </a:solidFill>
                <a:latin typeface="Arial"/>
                <a:cs typeface="Arial"/>
              </a:rPr>
              <a:t>a </a:t>
            </a:r>
            <a:r>
              <a:rPr sz="2400" b="1" spc="-5" dirty="0">
                <a:solidFill>
                  <a:srgbClr val="CCAE09"/>
                </a:solidFill>
                <a:latin typeface="Arial"/>
                <a:cs typeface="Arial"/>
              </a:rPr>
              <a:t>few</a:t>
            </a:r>
            <a:r>
              <a:rPr sz="2400" b="1" spc="5" dirty="0">
                <a:solidFill>
                  <a:srgbClr val="CCAE09"/>
                </a:solidFill>
                <a:latin typeface="Arial"/>
                <a:cs typeface="Arial"/>
              </a:rPr>
              <a:t> </a:t>
            </a:r>
            <a:r>
              <a:rPr sz="2400" b="1" spc="-10" dirty="0">
                <a:solidFill>
                  <a:srgbClr val="CCAE09"/>
                </a:solidFill>
                <a:latin typeface="Arial"/>
                <a:cs typeface="Arial"/>
              </a:rPr>
              <a:t>days.</a:t>
            </a:r>
            <a:endParaRPr sz="2400">
              <a:latin typeface="Arial"/>
              <a:cs typeface="Arial"/>
            </a:endParaRPr>
          </a:p>
          <a:p>
            <a:pPr marL="12700" marR="5080">
              <a:lnSpc>
                <a:spcPct val="100000"/>
              </a:lnSpc>
              <a:spcBef>
                <a:spcPts val="1500"/>
              </a:spcBef>
            </a:pPr>
            <a:r>
              <a:rPr sz="2400" b="1" spc="-5" dirty="0">
                <a:solidFill>
                  <a:srgbClr val="CCAE09"/>
                </a:solidFill>
                <a:latin typeface="Arial"/>
                <a:cs typeface="Arial"/>
              </a:rPr>
              <a:t>Sunspots are linked </a:t>
            </a:r>
            <a:r>
              <a:rPr sz="2400" b="1" dirty="0">
                <a:solidFill>
                  <a:srgbClr val="CCAE09"/>
                </a:solidFill>
                <a:latin typeface="Arial"/>
                <a:cs typeface="Arial"/>
              </a:rPr>
              <a:t>by </a:t>
            </a:r>
            <a:r>
              <a:rPr sz="2400" b="1" spc="-5" dirty="0">
                <a:solidFill>
                  <a:srgbClr val="CCAE09"/>
                </a:solidFill>
                <a:latin typeface="Arial"/>
                <a:cs typeface="Arial"/>
              </a:rPr>
              <a:t>pairs </a:t>
            </a:r>
            <a:r>
              <a:rPr sz="2400" b="1" spc="-655" dirty="0">
                <a:solidFill>
                  <a:srgbClr val="CCAE09"/>
                </a:solidFill>
                <a:latin typeface="Arial"/>
                <a:cs typeface="Arial"/>
              </a:rPr>
              <a:t> </a:t>
            </a:r>
            <a:r>
              <a:rPr sz="2400" b="1" spc="-5" dirty="0">
                <a:solidFill>
                  <a:srgbClr val="CCAE09"/>
                </a:solidFill>
                <a:latin typeface="Arial"/>
                <a:cs typeface="Arial"/>
              </a:rPr>
              <a:t>of</a:t>
            </a:r>
            <a:r>
              <a:rPr sz="2400" b="1" spc="5" dirty="0">
                <a:solidFill>
                  <a:srgbClr val="CCAE09"/>
                </a:solidFill>
                <a:latin typeface="Arial"/>
                <a:cs typeface="Arial"/>
              </a:rPr>
              <a:t> </a:t>
            </a:r>
            <a:r>
              <a:rPr sz="2400" b="1" spc="-5" dirty="0">
                <a:solidFill>
                  <a:srgbClr val="FFFFFF"/>
                </a:solidFill>
                <a:latin typeface="Arial"/>
                <a:cs typeface="Arial"/>
              </a:rPr>
              <a:t>magnetic</a:t>
            </a:r>
            <a:r>
              <a:rPr sz="2400" b="1" dirty="0">
                <a:solidFill>
                  <a:srgbClr val="FFFFFF"/>
                </a:solidFill>
                <a:latin typeface="Arial"/>
                <a:cs typeface="Arial"/>
              </a:rPr>
              <a:t> field</a:t>
            </a:r>
            <a:r>
              <a:rPr sz="2400" b="1" spc="-10" dirty="0">
                <a:solidFill>
                  <a:srgbClr val="FFFFFF"/>
                </a:solidFill>
                <a:latin typeface="Arial"/>
                <a:cs typeface="Arial"/>
              </a:rPr>
              <a:t> </a:t>
            </a:r>
            <a:r>
              <a:rPr sz="2400" b="1" spc="-5" dirty="0">
                <a:solidFill>
                  <a:srgbClr val="FFFFFF"/>
                </a:solidFill>
                <a:latin typeface="Arial"/>
                <a:cs typeface="Arial"/>
              </a:rPr>
              <a:t>lines</a:t>
            </a:r>
            <a:r>
              <a:rPr sz="2400" b="1" spc="-5" dirty="0">
                <a:solidFill>
                  <a:srgbClr val="CCAE09"/>
                </a:solidFill>
                <a:latin typeface="Arial"/>
                <a:cs typeface="Arial"/>
              </a:rPr>
              <a:t>:</a:t>
            </a:r>
            <a:endParaRPr sz="24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7675" y="1514475"/>
            <a:ext cx="8696325" cy="5343525"/>
            <a:chOff x="447675" y="1514475"/>
            <a:chExt cx="8696325" cy="5343525"/>
          </a:xfrm>
        </p:grpSpPr>
        <p:pic>
          <p:nvPicPr>
            <p:cNvPr id="3" name="object 3"/>
            <p:cNvPicPr/>
            <p:nvPr/>
          </p:nvPicPr>
          <p:blipFill>
            <a:blip r:embed="rId2" cstate="print"/>
            <a:stretch>
              <a:fillRect/>
            </a:stretch>
          </p:blipFill>
          <p:spPr>
            <a:xfrm>
              <a:off x="533399" y="1536700"/>
              <a:ext cx="8610600" cy="5321300"/>
            </a:xfrm>
            <a:prstGeom prst="rect">
              <a:avLst/>
            </a:prstGeom>
          </p:spPr>
        </p:pic>
        <p:sp>
          <p:nvSpPr>
            <p:cNvPr id="4" name="object 4"/>
            <p:cNvSpPr/>
            <p:nvPr/>
          </p:nvSpPr>
          <p:spPr>
            <a:xfrm>
              <a:off x="457199" y="1524000"/>
              <a:ext cx="3581400" cy="2438400"/>
            </a:xfrm>
            <a:custGeom>
              <a:avLst/>
              <a:gdLst/>
              <a:ahLst/>
              <a:cxnLst/>
              <a:rect l="l" t="t" r="r" b="b"/>
              <a:pathLst>
                <a:path w="3581400" h="2438400">
                  <a:moveTo>
                    <a:pt x="3581400" y="0"/>
                  </a:moveTo>
                  <a:lnTo>
                    <a:pt x="0" y="0"/>
                  </a:lnTo>
                  <a:lnTo>
                    <a:pt x="0" y="2438400"/>
                  </a:lnTo>
                  <a:lnTo>
                    <a:pt x="1790700" y="2438400"/>
                  </a:lnTo>
                  <a:lnTo>
                    <a:pt x="3581400" y="2438400"/>
                  </a:lnTo>
                  <a:lnTo>
                    <a:pt x="3581400" y="0"/>
                  </a:lnTo>
                  <a:close/>
                </a:path>
              </a:pathLst>
            </a:custGeom>
            <a:solidFill>
              <a:srgbClr val="000000"/>
            </a:solidFill>
          </p:spPr>
          <p:txBody>
            <a:bodyPr wrap="square" lIns="0" tIns="0" rIns="0" bIns="0" rtlCol="0"/>
            <a:lstStyle/>
            <a:p>
              <a:endParaRPr/>
            </a:p>
          </p:txBody>
        </p:sp>
        <p:sp>
          <p:nvSpPr>
            <p:cNvPr id="5" name="object 5"/>
            <p:cNvSpPr/>
            <p:nvPr/>
          </p:nvSpPr>
          <p:spPr>
            <a:xfrm>
              <a:off x="457199" y="1524000"/>
              <a:ext cx="3581400" cy="2438400"/>
            </a:xfrm>
            <a:custGeom>
              <a:avLst/>
              <a:gdLst/>
              <a:ahLst/>
              <a:cxnLst/>
              <a:rect l="l" t="t" r="r" b="b"/>
              <a:pathLst>
                <a:path w="3581400" h="2438400">
                  <a:moveTo>
                    <a:pt x="1790700" y="2438400"/>
                  </a:moveTo>
                  <a:lnTo>
                    <a:pt x="0" y="2438400"/>
                  </a:lnTo>
                  <a:lnTo>
                    <a:pt x="0" y="0"/>
                  </a:lnTo>
                  <a:lnTo>
                    <a:pt x="3581400" y="0"/>
                  </a:lnTo>
                  <a:lnTo>
                    <a:pt x="3581400" y="2438400"/>
                  </a:lnTo>
                  <a:lnTo>
                    <a:pt x="1790700" y="2438400"/>
                  </a:lnTo>
                  <a:close/>
                </a:path>
              </a:pathLst>
            </a:custGeom>
            <a:ln w="19048">
              <a:solidFill>
                <a:srgbClr val="000000"/>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50" dirty="0"/>
              <a:t> </a:t>
            </a:r>
            <a:r>
              <a:rPr dirty="0"/>
              <a:t>Active</a:t>
            </a:r>
            <a:r>
              <a:rPr spc="-35" dirty="0"/>
              <a:t> </a:t>
            </a:r>
            <a:r>
              <a:rPr dirty="0"/>
              <a:t>Sun</a:t>
            </a:r>
          </a:p>
        </p:txBody>
      </p:sp>
      <p:sp>
        <p:nvSpPr>
          <p:cNvPr id="7" name="object 7"/>
          <p:cNvSpPr txBox="1"/>
          <p:nvPr/>
        </p:nvSpPr>
        <p:spPr>
          <a:xfrm>
            <a:off x="77469" y="643890"/>
            <a:ext cx="6860540" cy="130556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CCAE09"/>
                </a:solidFill>
                <a:latin typeface="Arial"/>
                <a:cs typeface="Arial"/>
              </a:rPr>
              <a:t>The </a:t>
            </a:r>
            <a:r>
              <a:rPr sz="2800" b="1" spc="-10" dirty="0">
                <a:solidFill>
                  <a:srgbClr val="CCAE09"/>
                </a:solidFill>
                <a:latin typeface="Arial"/>
                <a:cs typeface="Arial"/>
              </a:rPr>
              <a:t>Sun </a:t>
            </a:r>
            <a:r>
              <a:rPr sz="2800" b="1" dirty="0">
                <a:solidFill>
                  <a:srgbClr val="CCAE09"/>
                </a:solidFill>
                <a:latin typeface="Arial"/>
                <a:cs typeface="Arial"/>
              </a:rPr>
              <a:t>has an 11-year </a:t>
            </a:r>
            <a:r>
              <a:rPr sz="2800" b="1" spc="-5" dirty="0">
                <a:solidFill>
                  <a:srgbClr val="FFFFFF"/>
                </a:solidFill>
                <a:latin typeface="Arial"/>
                <a:cs typeface="Arial"/>
              </a:rPr>
              <a:t>sunspot </a:t>
            </a:r>
            <a:r>
              <a:rPr sz="2800" b="1" dirty="0">
                <a:solidFill>
                  <a:srgbClr val="FFFFFF"/>
                </a:solidFill>
                <a:latin typeface="Arial"/>
                <a:cs typeface="Arial"/>
              </a:rPr>
              <a:t>cycle</a:t>
            </a:r>
            <a:r>
              <a:rPr sz="2800" b="1" dirty="0">
                <a:solidFill>
                  <a:srgbClr val="CCAE09"/>
                </a:solidFill>
                <a:latin typeface="Arial"/>
                <a:cs typeface="Arial"/>
              </a:rPr>
              <a:t>, </a:t>
            </a:r>
            <a:r>
              <a:rPr sz="2800" b="1" spc="5" dirty="0">
                <a:solidFill>
                  <a:srgbClr val="CCAE09"/>
                </a:solidFill>
                <a:latin typeface="Arial"/>
                <a:cs typeface="Arial"/>
              </a:rPr>
              <a:t> </a:t>
            </a:r>
            <a:r>
              <a:rPr sz="2800" b="1" spc="-5" dirty="0">
                <a:solidFill>
                  <a:srgbClr val="CCAE09"/>
                </a:solidFill>
                <a:latin typeface="Arial"/>
                <a:cs typeface="Arial"/>
              </a:rPr>
              <a:t>during which </a:t>
            </a:r>
            <a:r>
              <a:rPr sz="2800" b="1" spc="-10" dirty="0">
                <a:solidFill>
                  <a:srgbClr val="CCAE09"/>
                </a:solidFill>
                <a:latin typeface="Arial"/>
                <a:cs typeface="Arial"/>
              </a:rPr>
              <a:t>sunspot </a:t>
            </a:r>
            <a:r>
              <a:rPr sz="2800" b="1" spc="-5" dirty="0">
                <a:solidFill>
                  <a:srgbClr val="CCAE09"/>
                </a:solidFill>
                <a:latin typeface="Arial"/>
                <a:cs typeface="Arial"/>
              </a:rPr>
              <a:t>numbers </a:t>
            </a:r>
            <a:r>
              <a:rPr sz="2800" b="1" dirty="0">
                <a:solidFill>
                  <a:srgbClr val="CCAE09"/>
                </a:solidFill>
                <a:latin typeface="Arial"/>
                <a:cs typeface="Arial"/>
              </a:rPr>
              <a:t>rise, fall, </a:t>
            </a:r>
            <a:r>
              <a:rPr sz="2800" b="1" spc="-765" dirty="0">
                <a:solidFill>
                  <a:srgbClr val="CCAE09"/>
                </a:solidFill>
                <a:latin typeface="Arial"/>
                <a:cs typeface="Arial"/>
              </a:rPr>
              <a:t> </a:t>
            </a:r>
            <a:r>
              <a:rPr sz="2800" b="1" spc="-5" dirty="0">
                <a:solidFill>
                  <a:srgbClr val="CCAE09"/>
                </a:solidFill>
                <a:latin typeface="Arial"/>
                <a:cs typeface="Arial"/>
              </a:rPr>
              <a:t>and then</a:t>
            </a:r>
            <a:r>
              <a:rPr sz="2800" b="1" spc="-10" dirty="0">
                <a:solidFill>
                  <a:srgbClr val="CCAE09"/>
                </a:solidFill>
                <a:latin typeface="Arial"/>
                <a:cs typeface="Arial"/>
              </a:rPr>
              <a:t> </a:t>
            </a:r>
            <a:r>
              <a:rPr sz="2800" b="1" dirty="0">
                <a:solidFill>
                  <a:srgbClr val="CCAE09"/>
                </a:solidFill>
                <a:latin typeface="Arial"/>
                <a:cs typeface="Arial"/>
              </a:rPr>
              <a:t>rise </a:t>
            </a:r>
            <a:r>
              <a:rPr sz="2800" b="1" spc="-5" dirty="0">
                <a:solidFill>
                  <a:srgbClr val="CCAE09"/>
                </a:solidFill>
                <a:latin typeface="Arial"/>
                <a:cs typeface="Arial"/>
              </a:rPr>
              <a:t>again:</a:t>
            </a:r>
            <a:endParaRPr sz="280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50" dirty="0"/>
              <a:t> </a:t>
            </a:r>
            <a:r>
              <a:rPr dirty="0"/>
              <a:t>Active</a:t>
            </a:r>
            <a:r>
              <a:rPr spc="-35" dirty="0"/>
              <a:t> </a:t>
            </a:r>
            <a:r>
              <a:rPr dirty="0"/>
              <a:t>Sun</a:t>
            </a:r>
          </a:p>
        </p:txBody>
      </p:sp>
      <p:sp>
        <p:nvSpPr>
          <p:cNvPr id="3" name="object 3"/>
          <p:cNvSpPr txBox="1"/>
          <p:nvPr/>
        </p:nvSpPr>
        <p:spPr>
          <a:xfrm>
            <a:off x="306070" y="491490"/>
            <a:ext cx="7167880" cy="2052320"/>
          </a:xfrm>
          <a:prstGeom prst="rect">
            <a:avLst/>
          </a:prstGeom>
        </p:spPr>
        <p:txBody>
          <a:bodyPr vert="horz" wrap="square" lIns="0" tIns="12700" rIns="0" bIns="0" rtlCol="0">
            <a:spAutoFit/>
          </a:bodyPr>
          <a:lstStyle/>
          <a:p>
            <a:pPr marL="12700" marR="14604">
              <a:lnSpc>
                <a:spcPct val="100000"/>
              </a:lnSpc>
              <a:spcBef>
                <a:spcPts val="100"/>
              </a:spcBef>
            </a:pPr>
            <a:r>
              <a:rPr sz="2800" b="1" spc="-5" dirty="0">
                <a:solidFill>
                  <a:srgbClr val="CCAE09"/>
                </a:solidFill>
                <a:latin typeface="Arial"/>
                <a:cs typeface="Arial"/>
              </a:rPr>
              <a:t>This </a:t>
            </a:r>
            <a:r>
              <a:rPr sz="2800" b="1" dirty="0">
                <a:solidFill>
                  <a:srgbClr val="CCAE09"/>
                </a:solidFill>
                <a:latin typeface="Arial"/>
                <a:cs typeface="Arial"/>
              </a:rPr>
              <a:t>is </a:t>
            </a:r>
            <a:r>
              <a:rPr sz="2800" b="1" spc="-5" dirty="0">
                <a:solidFill>
                  <a:srgbClr val="CCAE09"/>
                </a:solidFill>
                <a:latin typeface="Arial"/>
                <a:cs typeface="Arial"/>
              </a:rPr>
              <a:t>really </a:t>
            </a:r>
            <a:r>
              <a:rPr sz="2800" b="1" dirty="0">
                <a:solidFill>
                  <a:srgbClr val="CCAE09"/>
                </a:solidFill>
                <a:latin typeface="Arial"/>
                <a:cs typeface="Arial"/>
              </a:rPr>
              <a:t>a 22-year cycle, </a:t>
            </a:r>
            <a:r>
              <a:rPr sz="2800" b="1" spc="-5" dirty="0">
                <a:solidFill>
                  <a:srgbClr val="CCAE09"/>
                </a:solidFill>
                <a:latin typeface="Arial"/>
                <a:cs typeface="Arial"/>
              </a:rPr>
              <a:t>because the </a:t>
            </a:r>
            <a:r>
              <a:rPr sz="2800" b="1" dirty="0">
                <a:solidFill>
                  <a:srgbClr val="CCAE09"/>
                </a:solidFill>
                <a:latin typeface="Arial"/>
                <a:cs typeface="Arial"/>
              </a:rPr>
              <a:t> </a:t>
            </a:r>
            <a:r>
              <a:rPr sz="2800" b="1" spc="-5" dirty="0">
                <a:solidFill>
                  <a:srgbClr val="CCAE09"/>
                </a:solidFill>
                <a:latin typeface="Arial"/>
                <a:cs typeface="Arial"/>
              </a:rPr>
              <a:t>spots</a:t>
            </a:r>
            <a:r>
              <a:rPr sz="2800" b="1" dirty="0">
                <a:solidFill>
                  <a:srgbClr val="CCAE09"/>
                </a:solidFill>
                <a:latin typeface="Arial"/>
                <a:cs typeface="Arial"/>
              </a:rPr>
              <a:t> </a:t>
            </a:r>
            <a:r>
              <a:rPr sz="2800" b="1" spc="-5" dirty="0">
                <a:solidFill>
                  <a:srgbClr val="CCAE09"/>
                </a:solidFill>
                <a:latin typeface="Arial"/>
                <a:cs typeface="Arial"/>
              </a:rPr>
              <a:t>switch</a:t>
            </a:r>
            <a:r>
              <a:rPr sz="2800" b="1" dirty="0">
                <a:solidFill>
                  <a:srgbClr val="CCAE09"/>
                </a:solidFill>
                <a:latin typeface="Arial"/>
                <a:cs typeface="Arial"/>
              </a:rPr>
              <a:t> </a:t>
            </a:r>
            <a:r>
              <a:rPr sz="2800" b="1" spc="-5" dirty="0">
                <a:solidFill>
                  <a:srgbClr val="FFFFFF"/>
                </a:solidFill>
                <a:latin typeface="Arial"/>
                <a:cs typeface="Arial"/>
              </a:rPr>
              <a:t>polarities</a:t>
            </a:r>
            <a:r>
              <a:rPr sz="2800" b="1" dirty="0">
                <a:solidFill>
                  <a:srgbClr val="FFFFFF"/>
                </a:solidFill>
                <a:latin typeface="Arial"/>
                <a:cs typeface="Arial"/>
              </a:rPr>
              <a:t> </a:t>
            </a:r>
            <a:r>
              <a:rPr sz="2800" b="1" spc="-5" dirty="0">
                <a:solidFill>
                  <a:srgbClr val="CCAE09"/>
                </a:solidFill>
                <a:latin typeface="Arial"/>
                <a:cs typeface="Arial"/>
              </a:rPr>
              <a:t>between the </a:t>
            </a:r>
            <a:r>
              <a:rPr sz="2800" b="1" dirty="0">
                <a:solidFill>
                  <a:srgbClr val="CCAE09"/>
                </a:solidFill>
                <a:latin typeface="Arial"/>
                <a:cs typeface="Arial"/>
              </a:rPr>
              <a:t> </a:t>
            </a:r>
            <a:r>
              <a:rPr sz="2800" b="1" spc="-5" dirty="0">
                <a:solidFill>
                  <a:srgbClr val="CCAE09"/>
                </a:solidFill>
                <a:latin typeface="Arial"/>
                <a:cs typeface="Arial"/>
              </a:rPr>
              <a:t>northern and southern hemispheres </a:t>
            </a:r>
            <a:r>
              <a:rPr sz="2800" b="1" dirty="0">
                <a:solidFill>
                  <a:srgbClr val="CCAE09"/>
                </a:solidFill>
                <a:latin typeface="Arial"/>
                <a:cs typeface="Arial"/>
              </a:rPr>
              <a:t>every </a:t>
            </a:r>
            <a:r>
              <a:rPr sz="2800" b="1" spc="-765" dirty="0">
                <a:solidFill>
                  <a:srgbClr val="CCAE09"/>
                </a:solidFill>
                <a:latin typeface="Arial"/>
                <a:cs typeface="Arial"/>
              </a:rPr>
              <a:t> </a:t>
            </a:r>
            <a:r>
              <a:rPr sz="2800" b="1" dirty="0">
                <a:solidFill>
                  <a:srgbClr val="CCAE09"/>
                </a:solidFill>
                <a:latin typeface="Arial"/>
                <a:cs typeface="Arial"/>
              </a:rPr>
              <a:t>11 </a:t>
            </a:r>
            <a:r>
              <a:rPr sz="2800" b="1" spc="-5" dirty="0">
                <a:solidFill>
                  <a:srgbClr val="CCAE09"/>
                </a:solidFill>
                <a:latin typeface="Arial"/>
                <a:cs typeface="Arial"/>
              </a:rPr>
              <a:t>years.</a:t>
            </a:r>
            <a:endParaRPr sz="2800">
              <a:latin typeface="Arial"/>
              <a:cs typeface="Arial"/>
            </a:endParaRPr>
          </a:p>
          <a:p>
            <a:pPr marL="163195">
              <a:lnSpc>
                <a:spcPts val="2520"/>
              </a:lnSpc>
            </a:pPr>
            <a:r>
              <a:rPr sz="2800" b="1" spc="-5" dirty="0">
                <a:solidFill>
                  <a:srgbClr val="FFFFFF"/>
                </a:solidFill>
                <a:latin typeface="Arial"/>
                <a:cs typeface="Arial"/>
              </a:rPr>
              <a:t>Maunder</a:t>
            </a:r>
            <a:r>
              <a:rPr sz="2800" b="1" spc="-15" dirty="0">
                <a:solidFill>
                  <a:srgbClr val="FFFFFF"/>
                </a:solidFill>
                <a:latin typeface="Arial"/>
                <a:cs typeface="Arial"/>
              </a:rPr>
              <a:t> </a:t>
            </a:r>
            <a:r>
              <a:rPr sz="2800" b="1" spc="-5" dirty="0">
                <a:solidFill>
                  <a:srgbClr val="FFFFFF"/>
                </a:solidFill>
                <a:latin typeface="Arial"/>
                <a:cs typeface="Arial"/>
              </a:rPr>
              <a:t>minimum</a:t>
            </a:r>
            <a:r>
              <a:rPr sz="2800" b="1" spc="-5" dirty="0">
                <a:solidFill>
                  <a:srgbClr val="CCAE09"/>
                </a:solidFill>
                <a:latin typeface="Arial"/>
                <a:cs typeface="Arial"/>
              </a:rPr>
              <a:t>:</a:t>
            </a:r>
            <a:r>
              <a:rPr sz="2800" b="1" dirty="0">
                <a:solidFill>
                  <a:srgbClr val="CCAE09"/>
                </a:solidFill>
                <a:latin typeface="Arial"/>
                <a:cs typeface="Arial"/>
              </a:rPr>
              <a:t> </a:t>
            </a:r>
            <a:r>
              <a:rPr sz="2800" b="1" spc="-5" dirty="0">
                <a:solidFill>
                  <a:srgbClr val="CCAE09"/>
                </a:solidFill>
                <a:latin typeface="Arial"/>
                <a:cs typeface="Arial"/>
              </a:rPr>
              <a:t>few, </a:t>
            </a:r>
            <a:r>
              <a:rPr sz="2800" b="1" spc="5" dirty="0">
                <a:solidFill>
                  <a:srgbClr val="CCAE09"/>
                </a:solidFill>
                <a:latin typeface="Arial"/>
                <a:cs typeface="Arial"/>
              </a:rPr>
              <a:t>if</a:t>
            </a:r>
            <a:r>
              <a:rPr sz="2800" b="1" spc="-15" dirty="0">
                <a:solidFill>
                  <a:srgbClr val="CCAE09"/>
                </a:solidFill>
                <a:latin typeface="Arial"/>
                <a:cs typeface="Arial"/>
              </a:rPr>
              <a:t> </a:t>
            </a:r>
            <a:r>
              <a:rPr sz="2800" b="1" spc="-5" dirty="0">
                <a:solidFill>
                  <a:srgbClr val="CCAE09"/>
                </a:solidFill>
                <a:latin typeface="Arial"/>
                <a:cs typeface="Arial"/>
              </a:rPr>
              <a:t>any,</a:t>
            </a:r>
            <a:r>
              <a:rPr sz="2800" b="1" spc="-15" dirty="0">
                <a:solidFill>
                  <a:srgbClr val="CCAE09"/>
                </a:solidFill>
                <a:latin typeface="Arial"/>
                <a:cs typeface="Arial"/>
              </a:rPr>
              <a:t> </a:t>
            </a:r>
            <a:r>
              <a:rPr sz="2800" b="1" spc="-5" dirty="0">
                <a:solidFill>
                  <a:srgbClr val="CCAE09"/>
                </a:solidFill>
                <a:latin typeface="Arial"/>
                <a:cs typeface="Arial"/>
              </a:rPr>
              <a:t>sunspots:</a:t>
            </a:r>
            <a:endParaRPr sz="2800">
              <a:latin typeface="Arial"/>
              <a:cs typeface="Arial"/>
            </a:endParaRPr>
          </a:p>
        </p:txBody>
      </p:sp>
      <p:pic>
        <p:nvPicPr>
          <p:cNvPr id="4" name="object 4"/>
          <p:cNvPicPr/>
          <p:nvPr/>
        </p:nvPicPr>
        <p:blipFill>
          <a:blip r:embed="rId2" cstate="print"/>
          <a:stretch>
            <a:fillRect/>
          </a:stretch>
        </p:blipFill>
        <p:spPr>
          <a:xfrm>
            <a:off x="762000" y="2599689"/>
            <a:ext cx="7543800" cy="42583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426720"/>
            <a:ext cx="1326515" cy="284480"/>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Franklin Gothic Medium"/>
                <a:cs typeface="Franklin Gothic Medium"/>
              </a:rPr>
              <a:t>Solar</a:t>
            </a:r>
            <a:r>
              <a:rPr sz="1700" spc="-50" dirty="0">
                <a:solidFill>
                  <a:srgbClr val="FFFFFF"/>
                </a:solidFill>
                <a:latin typeface="Franklin Gothic Medium"/>
                <a:cs typeface="Franklin Gothic Medium"/>
              </a:rPr>
              <a:t> </a:t>
            </a:r>
            <a:r>
              <a:rPr sz="1700" spc="-25" dirty="0">
                <a:solidFill>
                  <a:srgbClr val="FFFFFF"/>
                </a:solidFill>
                <a:latin typeface="Franklin Gothic Medium"/>
                <a:cs typeface="Franklin Gothic Medium"/>
              </a:rPr>
              <a:t>Rotation</a:t>
            </a:r>
            <a:endParaRPr sz="1700">
              <a:latin typeface="Franklin Gothic Medium"/>
              <a:cs typeface="Franklin Gothic Medium"/>
            </a:endParaRPr>
          </a:p>
        </p:txBody>
      </p:sp>
      <p:pic>
        <p:nvPicPr>
          <p:cNvPr id="3" name="object 3"/>
          <p:cNvPicPr/>
          <p:nvPr/>
        </p:nvPicPr>
        <p:blipFill>
          <a:blip r:embed="rId2" cstate="print"/>
          <a:stretch>
            <a:fillRect/>
          </a:stretch>
        </p:blipFill>
        <p:spPr>
          <a:xfrm>
            <a:off x="0" y="1549400"/>
            <a:ext cx="9144000" cy="4565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50" dirty="0"/>
              <a:t> </a:t>
            </a:r>
            <a:r>
              <a:rPr dirty="0"/>
              <a:t>Active</a:t>
            </a:r>
            <a:r>
              <a:rPr spc="-35" dirty="0"/>
              <a:t> </a:t>
            </a:r>
            <a:r>
              <a:rPr dirty="0"/>
              <a:t>Sun</a:t>
            </a:r>
          </a:p>
        </p:txBody>
      </p:sp>
      <p:sp>
        <p:nvSpPr>
          <p:cNvPr id="3" name="object 3"/>
          <p:cNvSpPr txBox="1"/>
          <p:nvPr/>
        </p:nvSpPr>
        <p:spPr>
          <a:xfrm>
            <a:off x="534669" y="948690"/>
            <a:ext cx="7992745" cy="1527810"/>
          </a:xfrm>
          <a:prstGeom prst="rect">
            <a:avLst/>
          </a:prstGeom>
        </p:spPr>
        <p:txBody>
          <a:bodyPr vert="horz" wrap="square" lIns="0" tIns="12700" rIns="0" bIns="0" rtlCol="0">
            <a:spAutoFit/>
          </a:bodyPr>
          <a:lstStyle/>
          <a:p>
            <a:pPr marL="12700" marR="1189990">
              <a:lnSpc>
                <a:spcPct val="100000"/>
              </a:lnSpc>
              <a:spcBef>
                <a:spcPts val="100"/>
              </a:spcBef>
            </a:pPr>
            <a:r>
              <a:rPr sz="2800" b="1" spc="-5" dirty="0">
                <a:solidFill>
                  <a:srgbClr val="CCAE09"/>
                </a:solidFill>
                <a:latin typeface="Arial"/>
                <a:cs typeface="Arial"/>
              </a:rPr>
              <a:t>Areas around sunspots are </a:t>
            </a:r>
            <a:r>
              <a:rPr sz="2800" b="1" dirty="0">
                <a:solidFill>
                  <a:srgbClr val="CCAE09"/>
                </a:solidFill>
                <a:latin typeface="Arial"/>
                <a:cs typeface="Arial"/>
              </a:rPr>
              <a:t>active; </a:t>
            </a:r>
            <a:r>
              <a:rPr sz="2800" b="1" spc="-5" dirty="0">
                <a:solidFill>
                  <a:srgbClr val="CCAE09"/>
                </a:solidFill>
                <a:latin typeface="Arial"/>
                <a:cs typeface="Arial"/>
              </a:rPr>
              <a:t>large </a:t>
            </a:r>
            <a:r>
              <a:rPr sz="2800" b="1" spc="-765" dirty="0">
                <a:solidFill>
                  <a:srgbClr val="CCAE09"/>
                </a:solidFill>
                <a:latin typeface="Arial"/>
                <a:cs typeface="Arial"/>
              </a:rPr>
              <a:t> </a:t>
            </a:r>
            <a:r>
              <a:rPr sz="2800" b="1" spc="-5" dirty="0">
                <a:solidFill>
                  <a:srgbClr val="FFFFFF"/>
                </a:solidFill>
                <a:latin typeface="Arial"/>
                <a:cs typeface="Arial"/>
              </a:rPr>
              <a:t>eruptions</a:t>
            </a:r>
            <a:r>
              <a:rPr sz="2800" b="1" spc="-10" dirty="0">
                <a:solidFill>
                  <a:srgbClr val="FFFFFF"/>
                </a:solidFill>
                <a:latin typeface="Arial"/>
                <a:cs typeface="Arial"/>
              </a:rPr>
              <a:t> </a:t>
            </a:r>
            <a:r>
              <a:rPr sz="2800" b="1" spc="-5" dirty="0">
                <a:solidFill>
                  <a:srgbClr val="CCAE09"/>
                </a:solidFill>
                <a:latin typeface="Arial"/>
                <a:cs typeface="Arial"/>
              </a:rPr>
              <a:t>may</a:t>
            </a:r>
            <a:r>
              <a:rPr sz="2800" b="1" dirty="0">
                <a:solidFill>
                  <a:srgbClr val="CCAE09"/>
                </a:solidFill>
                <a:latin typeface="Arial"/>
                <a:cs typeface="Arial"/>
              </a:rPr>
              <a:t> </a:t>
            </a:r>
            <a:r>
              <a:rPr sz="2800" b="1" spc="-10" dirty="0">
                <a:solidFill>
                  <a:srgbClr val="CCAE09"/>
                </a:solidFill>
                <a:latin typeface="Arial"/>
                <a:cs typeface="Arial"/>
              </a:rPr>
              <a:t>occur</a:t>
            </a:r>
            <a:r>
              <a:rPr sz="2800" b="1" dirty="0">
                <a:solidFill>
                  <a:srgbClr val="CCAE09"/>
                </a:solidFill>
                <a:latin typeface="Arial"/>
                <a:cs typeface="Arial"/>
              </a:rPr>
              <a:t> in</a:t>
            </a:r>
            <a:r>
              <a:rPr sz="2800" b="1" spc="-15" dirty="0">
                <a:solidFill>
                  <a:srgbClr val="CCAE09"/>
                </a:solidFill>
                <a:latin typeface="Arial"/>
                <a:cs typeface="Arial"/>
              </a:rPr>
              <a:t> </a:t>
            </a:r>
            <a:r>
              <a:rPr sz="2800" b="1" spc="-5" dirty="0">
                <a:solidFill>
                  <a:srgbClr val="CCAE09"/>
                </a:solidFill>
                <a:latin typeface="Arial"/>
                <a:cs typeface="Arial"/>
              </a:rPr>
              <a:t>photosphere.</a:t>
            </a:r>
            <a:endParaRPr sz="2800">
              <a:latin typeface="Arial"/>
              <a:cs typeface="Arial"/>
            </a:endParaRPr>
          </a:p>
          <a:p>
            <a:pPr marL="12700">
              <a:lnSpc>
                <a:spcPct val="100000"/>
              </a:lnSpc>
              <a:spcBef>
                <a:spcPts val="1750"/>
              </a:spcBef>
            </a:pPr>
            <a:r>
              <a:rPr sz="2800" b="1" spc="-5" dirty="0">
                <a:solidFill>
                  <a:srgbClr val="FFFFFF"/>
                </a:solidFill>
                <a:latin typeface="Arial"/>
                <a:cs typeface="Arial"/>
              </a:rPr>
              <a:t>Solar prominence</a:t>
            </a:r>
            <a:r>
              <a:rPr sz="2800" b="1" spc="-15" dirty="0">
                <a:solidFill>
                  <a:srgbClr val="FFFFFF"/>
                </a:solidFill>
                <a:latin typeface="Arial"/>
                <a:cs typeface="Arial"/>
              </a:rPr>
              <a:t> </a:t>
            </a:r>
            <a:r>
              <a:rPr sz="2800" b="1" dirty="0">
                <a:solidFill>
                  <a:srgbClr val="CCAE09"/>
                </a:solidFill>
                <a:latin typeface="Arial"/>
                <a:cs typeface="Arial"/>
              </a:rPr>
              <a:t>is</a:t>
            </a:r>
            <a:r>
              <a:rPr sz="2800" b="1" spc="10" dirty="0">
                <a:solidFill>
                  <a:srgbClr val="CCAE09"/>
                </a:solidFill>
                <a:latin typeface="Arial"/>
                <a:cs typeface="Arial"/>
              </a:rPr>
              <a:t> </a:t>
            </a:r>
            <a:r>
              <a:rPr sz="2800" b="1" spc="-5" dirty="0">
                <a:solidFill>
                  <a:srgbClr val="CCAE09"/>
                </a:solidFill>
                <a:latin typeface="Arial"/>
                <a:cs typeface="Arial"/>
              </a:rPr>
              <a:t>large</a:t>
            </a:r>
            <a:r>
              <a:rPr sz="2800" b="1" dirty="0">
                <a:solidFill>
                  <a:srgbClr val="CCAE09"/>
                </a:solidFill>
                <a:latin typeface="Arial"/>
                <a:cs typeface="Arial"/>
              </a:rPr>
              <a:t> </a:t>
            </a:r>
            <a:r>
              <a:rPr sz="2800" b="1" spc="-5" dirty="0">
                <a:solidFill>
                  <a:srgbClr val="CCAE09"/>
                </a:solidFill>
                <a:latin typeface="Arial"/>
                <a:cs typeface="Arial"/>
              </a:rPr>
              <a:t>sheet</a:t>
            </a:r>
            <a:r>
              <a:rPr sz="2800" b="1" spc="5" dirty="0">
                <a:solidFill>
                  <a:srgbClr val="CCAE09"/>
                </a:solidFill>
                <a:latin typeface="Arial"/>
                <a:cs typeface="Arial"/>
              </a:rPr>
              <a:t> </a:t>
            </a:r>
            <a:r>
              <a:rPr sz="2800" b="1" dirty="0">
                <a:solidFill>
                  <a:srgbClr val="CCAE09"/>
                </a:solidFill>
                <a:latin typeface="Arial"/>
                <a:cs typeface="Arial"/>
              </a:rPr>
              <a:t>of</a:t>
            </a:r>
            <a:r>
              <a:rPr sz="2800" b="1" spc="-5" dirty="0">
                <a:solidFill>
                  <a:srgbClr val="CCAE09"/>
                </a:solidFill>
                <a:latin typeface="Arial"/>
                <a:cs typeface="Arial"/>
              </a:rPr>
              <a:t> </a:t>
            </a:r>
            <a:r>
              <a:rPr sz="2800" b="1" dirty="0">
                <a:solidFill>
                  <a:srgbClr val="CCAE09"/>
                </a:solidFill>
                <a:latin typeface="Arial"/>
                <a:cs typeface="Arial"/>
              </a:rPr>
              <a:t>ejected</a:t>
            </a:r>
            <a:r>
              <a:rPr sz="2800" b="1" spc="-15" dirty="0">
                <a:solidFill>
                  <a:srgbClr val="CCAE09"/>
                </a:solidFill>
                <a:latin typeface="Arial"/>
                <a:cs typeface="Arial"/>
              </a:rPr>
              <a:t> </a:t>
            </a:r>
            <a:r>
              <a:rPr sz="2800" b="1" spc="-5" dirty="0">
                <a:solidFill>
                  <a:srgbClr val="CCAE09"/>
                </a:solidFill>
                <a:latin typeface="Arial"/>
                <a:cs typeface="Arial"/>
              </a:rPr>
              <a:t>gas:</a:t>
            </a:r>
            <a:endParaRPr sz="2800">
              <a:latin typeface="Arial"/>
              <a:cs typeface="Arial"/>
            </a:endParaRPr>
          </a:p>
        </p:txBody>
      </p:sp>
      <p:pic>
        <p:nvPicPr>
          <p:cNvPr id="4" name="object 4"/>
          <p:cNvPicPr/>
          <p:nvPr/>
        </p:nvPicPr>
        <p:blipFill>
          <a:blip r:embed="rId2" cstate="print"/>
          <a:stretch>
            <a:fillRect/>
          </a:stretch>
        </p:blipFill>
        <p:spPr>
          <a:xfrm>
            <a:off x="2286000" y="2480310"/>
            <a:ext cx="4429759" cy="43776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67020" y="2133600"/>
            <a:ext cx="1746250" cy="284480"/>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Franklin Gothic Medium"/>
                <a:cs typeface="Franklin Gothic Medium"/>
              </a:rPr>
              <a:t>Solar</a:t>
            </a:r>
            <a:r>
              <a:rPr sz="1700" spc="-60" dirty="0">
                <a:solidFill>
                  <a:srgbClr val="FFFFFF"/>
                </a:solidFill>
                <a:latin typeface="Franklin Gothic Medium"/>
                <a:cs typeface="Franklin Gothic Medium"/>
              </a:rPr>
              <a:t> </a:t>
            </a:r>
            <a:r>
              <a:rPr sz="1700" spc="-20" dirty="0">
                <a:solidFill>
                  <a:srgbClr val="FFFFFF"/>
                </a:solidFill>
                <a:latin typeface="Franklin Gothic Medium"/>
                <a:cs typeface="Franklin Gothic Medium"/>
              </a:rPr>
              <a:t>Prominences</a:t>
            </a:r>
            <a:endParaRPr sz="1700">
              <a:latin typeface="Franklin Gothic Medium"/>
              <a:cs typeface="Franklin Gothic Medium"/>
            </a:endParaRPr>
          </a:p>
        </p:txBody>
      </p:sp>
      <p:pic>
        <p:nvPicPr>
          <p:cNvPr id="3" name="object 3"/>
          <p:cNvPicPr/>
          <p:nvPr/>
        </p:nvPicPr>
        <p:blipFill>
          <a:blip r:embed="rId2" cstate="print"/>
          <a:stretch>
            <a:fillRect/>
          </a:stretch>
        </p:blipFill>
        <p:spPr>
          <a:xfrm>
            <a:off x="762000" y="0"/>
            <a:ext cx="4469130" cy="6858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50" dirty="0"/>
              <a:t> </a:t>
            </a:r>
            <a:r>
              <a:rPr dirty="0"/>
              <a:t>Active</a:t>
            </a:r>
            <a:r>
              <a:rPr spc="-35" dirty="0"/>
              <a:t> </a:t>
            </a:r>
            <a:r>
              <a:rPr dirty="0"/>
              <a:t>Sun</a:t>
            </a:r>
          </a:p>
        </p:txBody>
      </p:sp>
      <p:sp>
        <p:nvSpPr>
          <p:cNvPr id="3" name="object 3"/>
          <p:cNvSpPr txBox="1"/>
          <p:nvPr/>
        </p:nvSpPr>
        <p:spPr>
          <a:xfrm>
            <a:off x="306070" y="720090"/>
            <a:ext cx="7395845" cy="1488440"/>
          </a:xfrm>
          <a:prstGeom prst="rect">
            <a:avLst/>
          </a:prstGeom>
        </p:spPr>
        <p:txBody>
          <a:bodyPr vert="horz" wrap="square" lIns="0" tIns="12700" rIns="0" bIns="0" rtlCol="0">
            <a:spAutoFit/>
          </a:bodyPr>
          <a:lstStyle/>
          <a:p>
            <a:pPr marL="12700" marR="5080">
              <a:lnSpc>
                <a:spcPct val="100000"/>
              </a:lnSpc>
              <a:spcBef>
                <a:spcPts val="100"/>
              </a:spcBef>
            </a:pPr>
            <a:r>
              <a:rPr sz="2400" b="1" spc="-5" dirty="0">
                <a:solidFill>
                  <a:srgbClr val="FFFFFF"/>
                </a:solidFill>
                <a:latin typeface="Arial"/>
                <a:cs typeface="Arial"/>
              </a:rPr>
              <a:t>Solar</a:t>
            </a:r>
            <a:r>
              <a:rPr sz="2400" b="1" dirty="0">
                <a:solidFill>
                  <a:srgbClr val="FFFFFF"/>
                </a:solidFill>
                <a:latin typeface="Arial"/>
                <a:cs typeface="Arial"/>
              </a:rPr>
              <a:t> flare</a:t>
            </a:r>
            <a:r>
              <a:rPr sz="2400" b="1" spc="-10" dirty="0">
                <a:solidFill>
                  <a:srgbClr val="FFFFFF"/>
                </a:solidFill>
                <a:latin typeface="Arial"/>
                <a:cs typeface="Arial"/>
              </a:rPr>
              <a:t> </a:t>
            </a:r>
            <a:r>
              <a:rPr sz="2400" b="1" dirty="0">
                <a:solidFill>
                  <a:srgbClr val="CCAE09"/>
                </a:solidFill>
                <a:latin typeface="Arial"/>
                <a:cs typeface="Arial"/>
              </a:rPr>
              <a:t>is</a:t>
            </a:r>
            <a:r>
              <a:rPr sz="2400" b="1" spc="-10" dirty="0">
                <a:solidFill>
                  <a:srgbClr val="CCAE09"/>
                </a:solidFill>
                <a:latin typeface="Arial"/>
                <a:cs typeface="Arial"/>
              </a:rPr>
              <a:t> </a:t>
            </a:r>
            <a:r>
              <a:rPr sz="2400" b="1" dirty="0">
                <a:solidFill>
                  <a:srgbClr val="CCAE09"/>
                </a:solidFill>
                <a:latin typeface="Arial"/>
                <a:cs typeface="Arial"/>
              </a:rPr>
              <a:t>a </a:t>
            </a:r>
            <a:r>
              <a:rPr sz="2400" b="1" spc="-5" dirty="0">
                <a:solidFill>
                  <a:srgbClr val="CCAE09"/>
                </a:solidFill>
                <a:latin typeface="Arial"/>
                <a:cs typeface="Arial"/>
              </a:rPr>
              <a:t>large</a:t>
            </a:r>
            <a:r>
              <a:rPr sz="2400" b="1" spc="5" dirty="0">
                <a:solidFill>
                  <a:srgbClr val="CCAE09"/>
                </a:solidFill>
                <a:latin typeface="Arial"/>
                <a:cs typeface="Arial"/>
              </a:rPr>
              <a:t> </a:t>
            </a:r>
            <a:r>
              <a:rPr sz="2400" b="1" spc="-5" dirty="0">
                <a:solidFill>
                  <a:srgbClr val="FFFFFF"/>
                </a:solidFill>
                <a:latin typeface="Arial"/>
                <a:cs typeface="Arial"/>
              </a:rPr>
              <a:t>explosion</a:t>
            </a:r>
            <a:r>
              <a:rPr sz="2400" b="1" spc="10" dirty="0">
                <a:solidFill>
                  <a:srgbClr val="FFFFFF"/>
                </a:solidFill>
                <a:latin typeface="Arial"/>
                <a:cs typeface="Arial"/>
              </a:rPr>
              <a:t> </a:t>
            </a:r>
            <a:r>
              <a:rPr sz="2400" b="1" spc="-5" dirty="0">
                <a:solidFill>
                  <a:srgbClr val="CCAE09"/>
                </a:solidFill>
                <a:latin typeface="Arial"/>
                <a:cs typeface="Arial"/>
              </a:rPr>
              <a:t>on</a:t>
            </a:r>
            <a:r>
              <a:rPr sz="2400" b="1" dirty="0">
                <a:solidFill>
                  <a:srgbClr val="CCAE09"/>
                </a:solidFill>
                <a:latin typeface="Arial"/>
                <a:cs typeface="Arial"/>
              </a:rPr>
              <a:t> </a:t>
            </a:r>
            <a:r>
              <a:rPr sz="2400" b="1" spc="-5" dirty="0">
                <a:solidFill>
                  <a:srgbClr val="CCAE09"/>
                </a:solidFill>
                <a:latin typeface="Arial"/>
                <a:cs typeface="Arial"/>
              </a:rPr>
              <a:t>Sun’s</a:t>
            </a:r>
            <a:r>
              <a:rPr sz="2400" b="1" dirty="0">
                <a:solidFill>
                  <a:srgbClr val="CCAE09"/>
                </a:solidFill>
                <a:latin typeface="Arial"/>
                <a:cs typeface="Arial"/>
              </a:rPr>
              <a:t> </a:t>
            </a:r>
            <a:r>
              <a:rPr sz="2400" b="1" spc="-5" dirty="0">
                <a:solidFill>
                  <a:srgbClr val="CCAE09"/>
                </a:solidFill>
                <a:latin typeface="Arial"/>
                <a:cs typeface="Arial"/>
              </a:rPr>
              <a:t>surface, </a:t>
            </a:r>
            <a:r>
              <a:rPr sz="2400" b="1" dirty="0">
                <a:solidFill>
                  <a:srgbClr val="CCAE09"/>
                </a:solidFill>
                <a:latin typeface="Arial"/>
                <a:cs typeface="Arial"/>
              </a:rPr>
              <a:t> </a:t>
            </a:r>
            <a:r>
              <a:rPr sz="2400" b="1" spc="-5" dirty="0">
                <a:solidFill>
                  <a:srgbClr val="CCAE09"/>
                </a:solidFill>
                <a:latin typeface="Arial"/>
                <a:cs typeface="Arial"/>
              </a:rPr>
              <a:t>emitting</a:t>
            </a:r>
            <a:r>
              <a:rPr sz="2400" b="1" dirty="0">
                <a:solidFill>
                  <a:srgbClr val="CCAE09"/>
                </a:solidFill>
                <a:latin typeface="Arial"/>
                <a:cs typeface="Arial"/>
              </a:rPr>
              <a:t> a</a:t>
            </a:r>
            <a:r>
              <a:rPr sz="2400" b="1" spc="-5" dirty="0">
                <a:solidFill>
                  <a:srgbClr val="CCAE09"/>
                </a:solidFill>
                <a:latin typeface="Arial"/>
                <a:cs typeface="Arial"/>
              </a:rPr>
              <a:t> similar</a:t>
            </a:r>
            <a:r>
              <a:rPr sz="2400" b="1" spc="5" dirty="0">
                <a:solidFill>
                  <a:srgbClr val="CCAE09"/>
                </a:solidFill>
                <a:latin typeface="Arial"/>
                <a:cs typeface="Arial"/>
              </a:rPr>
              <a:t> </a:t>
            </a:r>
            <a:r>
              <a:rPr sz="2400" b="1" spc="-5" dirty="0">
                <a:solidFill>
                  <a:srgbClr val="CCAE09"/>
                </a:solidFill>
                <a:latin typeface="Arial"/>
                <a:cs typeface="Arial"/>
              </a:rPr>
              <a:t>amount</a:t>
            </a:r>
            <a:r>
              <a:rPr sz="2400" b="1" dirty="0">
                <a:solidFill>
                  <a:srgbClr val="CCAE09"/>
                </a:solidFill>
                <a:latin typeface="Arial"/>
                <a:cs typeface="Arial"/>
              </a:rPr>
              <a:t> of </a:t>
            </a:r>
            <a:r>
              <a:rPr sz="2400" b="1" spc="-5" dirty="0">
                <a:solidFill>
                  <a:srgbClr val="CCAE09"/>
                </a:solidFill>
                <a:latin typeface="Arial"/>
                <a:cs typeface="Arial"/>
              </a:rPr>
              <a:t>energy </a:t>
            </a:r>
            <a:r>
              <a:rPr sz="2400" b="1" spc="5" dirty="0">
                <a:solidFill>
                  <a:srgbClr val="CCAE09"/>
                </a:solidFill>
                <a:latin typeface="Arial"/>
                <a:cs typeface="Arial"/>
              </a:rPr>
              <a:t>to</a:t>
            </a:r>
            <a:r>
              <a:rPr sz="2400" b="1" spc="-5" dirty="0">
                <a:solidFill>
                  <a:srgbClr val="CCAE09"/>
                </a:solidFill>
                <a:latin typeface="Arial"/>
                <a:cs typeface="Arial"/>
              </a:rPr>
              <a:t> </a:t>
            </a:r>
            <a:r>
              <a:rPr sz="2400" b="1" dirty="0">
                <a:solidFill>
                  <a:srgbClr val="CCAE09"/>
                </a:solidFill>
                <a:latin typeface="Arial"/>
                <a:cs typeface="Arial"/>
              </a:rPr>
              <a:t>a </a:t>
            </a:r>
            <a:r>
              <a:rPr sz="2400" b="1" spc="5" dirty="0">
                <a:solidFill>
                  <a:srgbClr val="CCAE09"/>
                </a:solidFill>
                <a:latin typeface="Arial"/>
                <a:cs typeface="Arial"/>
              </a:rPr>
              <a:t> </a:t>
            </a:r>
            <a:r>
              <a:rPr sz="2400" b="1" spc="-5" dirty="0">
                <a:solidFill>
                  <a:srgbClr val="CCAE09"/>
                </a:solidFill>
                <a:latin typeface="Arial"/>
                <a:cs typeface="Arial"/>
              </a:rPr>
              <a:t>prominence,</a:t>
            </a:r>
            <a:r>
              <a:rPr sz="2400" b="1" spc="10" dirty="0">
                <a:solidFill>
                  <a:srgbClr val="CCAE09"/>
                </a:solidFill>
                <a:latin typeface="Arial"/>
                <a:cs typeface="Arial"/>
              </a:rPr>
              <a:t> </a:t>
            </a:r>
            <a:r>
              <a:rPr sz="2400" b="1" spc="-5" dirty="0">
                <a:solidFill>
                  <a:srgbClr val="CCAE09"/>
                </a:solidFill>
                <a:latin typeface="Arial"/>
                <a:cs typeface="Arial"/>
              </a:rPr>
              <a:t>but </a:t>
            </a:r>
            <a:r>
              <a:rPr sz="2400" b="1" dirty="0">
                <a:solidFill>
                  <a:srgbClr val="CCAE09"/>
                </a:solidFill>
                <a:latin typeface="Arial"/>
                <a:cs typeface="Arial"/>
              </a:rPr>
              <a:t>in</a:t>
            </a:r>
            <a:r>
              <a:rPr sz="2400" b="1" spc="5" dirty="0">
                <a:solidFill>
                  <a:srgbClr val="CCAE09"/>
                </a:solidFill>
                <a:latin typeface="Arial"/>
                <a:cs typeface="Arial"/>
              </a:rPr>
              <a:t> </a:t>
            </a:r>
            <a:r>
              <a:rPr sz="2400" b="1" spc="-5" dirty="0">
                <a:solidFill>
                  <a:srgbClr val="CCAE09"/>
                </a:solidFill>
                <a:latin typeface="Arial"/>
                <a:cs typeface="Arial"/>
              </a:rPr>
              <a:t>seconds</a:t>
            </a:r>
            <a:r>
              <a:rPr sz="2400" b="1" spc="-10" dirty="0">
                <a:solidFill>
                  <a:srgbClr val="CCAE09"/>
                </a:solidFill>
                <a:latin typeface="Arial"/>
                <a:cs typeface="Arial"/>
              </a:rPr>
              <a:t> </a:t>
            </a:r>
            <a:r>
              <a:rPr sz="2400" b="1" dirty="0">
                <a:solidFill>
                  <a:srgbClr val="CCAE09"/>
                </a:solidFill>
                <a:latin typeface="Arial"/>
                <a:cs typeface="Arial"/>
              </a:rPr>
              <a:t>or</a:t>
            </a:r>
            <a:r>
              <a:rPr sz="2400" b="1" spc="5" dirty="0">
                <a:solidFill>
                  <a:srgbClr val="CCAE09"/>
                </a:solidFill>
                <a:latin typeface="Arial"/>
                <a:cs typeface="Arial"/>
              </a:rPr>
              <a:t> </a:t>
            </a:r>
            <a:r>
              <a:rPr sz="2400" b="1" spc="-5" dirty="0">
                <a:solidFill>
                  <a:srgbClr val="CCAE09"/>
                </a:solidFill>
                <a:latin typeface="Arial"/>
                <a:cs typeface="Arial"/>
              </a:rPr>
              <a:t>minutes</a:t>
            </a:r>
            <a:r>
              <a:rPr sz="2400" b="1" spc="-10" dirty="0">
                <a:solidFill>
                  <a:srgbClr val="CCAE09"/>
                </a:solidFill>
                <a:latin typeface="Arial"/>
                <a:cs typeface="Arial"/>
              </a:rPr>
              <a:t> </a:t>
            </a:r>
            <a:r>
              <a:rPr sz="2400" b="1" spc="-5" dirty="0">
                <a:solidFill>
                  <a:srgbClr val="CCAE09"/>
                </a:solidFill>
                <a:latin typeface="Arial"/>
                <a:cs typeface="Arial"/>
              </a:rPr>
              <a:t>rather</a:t>
            </a:r>
            <a:r>
              <a:rPr sz="2400" b="1" spc="5" dirty="0">
                <a:solidFill>
                  <a:srgbClr val="CCAE09"/>
                </a:solidFill>
                <a:latin typeface="Arial"/>
                <a:cs typeface="Arial"/>
              </a:rPr>
              <a:t> </a:t>
            </a:r>
            <a:r>
              <a:rPr sz="2400" b="1" spc="-5" dirty="0">
                <a:solidFill>
                  <a:srgbClr val="CCAE09"/>
                </a:solidFill>
                <a:latin typeface="Arial"/>
                <a:cs typeface="Arial"/>
              </a:rPr>
              <a:t>than </a:t>
            </a:r>
            <a:r>
              <a:rPr sz="2400" b="1" spc="-655" dirty="0">
                <a:solidFill>
                  <a:srgbClr val="CCAE09"/>
                </a:solidFill>
                <a:latin typeface="Arial"/>
                <a:cs typeface="Arial"/>
              </a:rPr>
              <a:t> </a:t>
            </a:r>
            <a:r>
              <a:rPr sz="2400" b="1" spc="-5" dirty="0">
                <a:solidFill>
                  <a:srgbClr val="CCAE09"/>
                </a:solidFill>
                <a:latin typeface="Arial"/>
                <a:cs typeface="Arial"/>
              </a:rPr>
              <a:t>days</a:t>
            </a:r>
            <a:r>
              <a:rPr sz="2400" b="1" spc="-10" dirty="0">
                <a:solidFill>
                  <a:srgbClr val="CCAE09"/>
                </a:solidFill>
                <a:latin typeface="Arial"/>
                <a:cs typeface="Arial"/>
              </a:rPr>
              <a:t> </a:t>
            </a:r>
            <a:r>
              <a:rPr sz="2400" b="1" dirty="0">
                <a:solidFill>
                  <a:srgbClr val="CCAE09"/>
                </a:solidFill>
                <a:latin typeface="Arial"/>
                <a:cs typeface="Arial"/>
              </a:rPr>
              <a:t>or </a:t>
            </a:r>
            <a:r>
              <a:rPr sz="2400" b="1" spc="-5" dirty="0">
                <a:solidFill>
                  <a:srgbClr val="CCAE09"/>
                </a:solidFill>
                <a:latin typeface="Arial"/>
                <a:cs typeface="Arial"/>
              </a:rPr>
              <a:t>weeks:</a:t>
            </a:r>
            <a:endParaRPr sz="2400">
              <a:latin typeface="Arial"/>
              <a:cs typeface="Arial"/>
            </a:endParaRPr>
          </a:p>
        </p:txBody>
      </p:sp>
      <p:pic>
        <p:nvPicPr>
          <p:cNvPr id="4" name="object 4"/>
          <p:cNvPicPr/>
          <p:nvPr/>
        </p:nvPicPr>
        <p:blipFill>
          <a:blip r:embed="rId2" cstate="print"/>
          <a:stretch>
            <a:fillRect/>
          </a:stretch>
        </p:blipFill>
        <p:spPr>
          <a:xfrm>
            <a:off x="4038600" y="2058670"/>
            <a:ext cx="4886959" cy="479933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426720"/>
            <a:ext cx="1111250" cy="284480"/>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Franklin Gothic Medium"/>
                <a:cs typeface="Franklin Gothic Medium"/>
              </a:rPr>
              <a:t>Solar</a:t>
            </a:r>
            <a:r>
              <a:rPr sz="1700" spc="-65" dirty="0">
                <a:solidFill>
                  <a:srgbClr val="FFFFFF"/>
                </a:solidFill>
                <a:latin typeface="Franklin Gothic Medium"/>
                <a:cs typeface="Franklin Gothic Medium"/>
              </a:rPr>
              <a:t> </a:t>
            </a:r>
            <a:r>
              <a:rPr sz="1700" spc="-10" dirty="0">
                <a:solidFill>
                  <a:srgbClr val="FFFFFF"/>
                </a:solidFill>
                <a:latin typeface="Franklin Gothic Medium"/>
                <a:cs typeface="Franklin Gothic Medium"/>
              </a:rPr>
              <a:t>Flares</a:t>
            </a:r>
            <a:endParaRPr sz="1700">
              <a:latin typeface="Franklin Gothic Medium"/>
              <a:cs typeface="Franklin Gothic Medium"/>
            </a:endParaRPr>
          </a:p>
        </p:txBody>
      </p:sp>
      <p:pic>
        <p:nvPicPr>
          <p:cNvPr id="3" name="object 3"/>
          <p:cNvPicPr/>
          <p:nvPr/>
        </p:nvPicPr>
        <p:blipFill>
          <a:blip r:embed="rId2" cstate="print"/>
          <a:stretch>
            <a:fillRect/>
          </a:stretch>
        </p:blipFill>
        <p:spPr>
          <a:xfrm>
            <a:off x="0" y="1676400"/>
            <a:ext cx="4222750" cy="4573270"/>
          </a:xfrm>
          <a:prstGeom prst="rect">
            <a:avLst/>
          </a:prstGeom>
        </p:spPr>
      </p:pic>
      <p:pic>
        <p:nvPicPr>
          <p:cNvPr id="4" name="object 4"/>
          <p:cNvPicPr/>
          <p:nvPr/>
        </p:nvPicPr>
        <p:blipFill>
          <a:blip r:embed="rId3" cstate="print"/>
          <a:stretch>
            <a:fillRect/>
          </a:stretch>
        </p:blipFill>
        <p:spPr>
          <a:xfrm>
            <a:off x="4409440" y="1676400"/>
            <a:ext cx="4734560" cy="48780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4019" y="250190"/>
            <a:ext cx="2020570" cy="269240"/>
          </a:xfrm>
          <a:prstGeom prst="rect">
            <a:avLst/>
          </a:prstGeom>
        </p:spPr>
        <p:txBody>
          <a:bodyPr vert="horz" wrap="square" lIns="0" tIns="12700" rIns="0" bIns="0" rtlCol="0">
            <a:spAutoFit/>
          </a:bodyPr>
          <a:lstStyle/>
          <a:p>
            <a:pPr marL="12700">
              <a:lnSpc>
                <a:spcPct val="100000"/>
              </a:lnSpc>
              <a:spcBef>
                <a:spcPts val="100"/>
              </a:spcBef>
            </a:pPr>
            <a:r>
              <a:rPr sz="1600" spc="-20" dirty="0">
                <a:solidFill>
                  <a:srgbClr val="FFFFFF"/>
                </a:solidFill>
                <a:latin typeface="Franklin Gothic Medium"/>
                <a:cs typeface="Franklin Gothic Medium"/>
              </a:rPr>
              <a:t>Coronal</a:t>
            </a:r>
            <a:r>
              <a:rPr sz="1600" spc="-15" dirty="0">
                <a:solidFill>
                  <a:srgbClr val="FFFFFF"/>
                </a:solidFill>
                <a:latin typeface="Franklin Gothic Medium"/>
                <a:cs typeface="Franklin Gothic Medium"/>
              </a:rPr>
              <a:t> </a:t>
            </a:r>
            <a:r>
              <a:rPr sz="1600" dirty="0">
                <a:solidFill>
                  <a:srgbClr val="FFFFFF"/>
                </a:solidFill>
                <a:latin typeface="Franklin Gothic Medium"/>
                <a:cs typeface="Franklin Gothic Medium"/>
              </a:rPr>
              <a:t>Mass</a:t>
            </a:r>
            <a:r>
              <a:rPr sz="1600" spc="-20" dirty="0">
                <a:solidFill>
                  <a:srgbClr val="FFFFFF"/>
                </a:solidFill>
                <a:latin typeface="Franklin Gothic Medium"/>
                <a:cs typeface="Franklin Gothic Medium"/>
              </a:rPr>
              <a:t> </a:t>
            </a:r>
            <a:r>
              <a:rPr sz="1600" spc="-15" dirty="0">
                <a:solidFill>
                  <a:srgbClr val="FFFFFF"/>
                </a:solidFill>
                <a:latin typeface="Franklin Gothic Medium"/>
                <a:cs typeface="Franklin Gothic Medium"/>
              </a:rPr>
              <a:t>Ejections</a:t>
            </a:r>
            <a:endParaRPr sz="1600">
              <a:latin typeface="Franklin Gothic Medium"/>
              <a:cs typeface="Franklin Gothic Medium"/>
            </a:endParaRPr>
          </a:p>
        </p:txBody>
      </p:sp>
      <p:sp>
        <p:nvSpPr>
          <p:cNvPr id="3" name="object 3"/>
          <p:cNvSpPr txBox="1"/>
          <p:nvPr/>
        </p:nvSpPr>
        <p:spPr>
          <a:xfrm>
            <a:off x="419100" y="873760"/>
            <a:ext cx="243204" cy="318135"/>
          </a:xfrm>
          <a:prstGeom prst="rect">
            <a:avLst/>
          </a:prstGeom>
        </p:spPr>
        <p:txBody>
          <a:bodyPr vert="horz" wrap="square" lIns="0" tIns="15240" rIns="0" bIns="0" rtlCol="0">
            <a:spAutoFit/>
          </a:bodyPr>
          <a:lstStyle/>
          <a:p>
            <a:pPr marL="12700">
              <a:lnSpc>
                <a:spcPct val="100000"/>
              </a:lnSpc>
              <a:spcBef>
                <a:spcPts val="120"/>
              </a:spcBef>
            </a:pPr>
            <a:r>
              <a:rPr sz="1900" spc="-190" dirty="0">
                <a:solidFill>
                  <a:srgbClr val="6D9FAF"/>
                </a:solidFill>
                <a:latin typeface="Cambria"/>
                <a:cs typeface="Cambria"/>
              </a:rPr>
              <a:t>⦿</a:t>
            </a:r>
            <a:endParaRPr sz="1900">
              <a:latin typeface="Cambria"/>
              <a:cs typeface="Cambria"/>
            </a:endParaRPr>
          </a:p>
        </p:txBody>
      </p:sp>
      <p:sp>
        <p:nvSpPr>
          <p:cNvPr id="4" name="object 4"/>
          <p:cNvSpPr txBox="1"/>
          <p:nvPr/>
        </p:nvSpPr>
        <p:spPr>
          <a:xfrm>
            <a:off x="419100" y="1629410"/>
            <a:ext cx="243204" cy="318135"/>
          </a:xfrm>
          <a:prstGeom prst="rect">
            <a:avLst/>
          </a:prstGeom>
        </p:spPr>
        <p:txBody>
          <a:bodyPr vert="horz" wrap="square" lIns="0" tIns="15240" rIns="0" bIns="0" rtlCol="0">
            <a:spAutoFit/>
          </a:bodyPr>
          <a:lstStyle/>
          <a:p>
            <a:pPr marL="12700">
              <a:lnSpc>
                <a:spcPct val="100000"/>
              </a:lnSpc>
              <a:spcBef>
                <a:spcPts val="120"/>
              </a:spcBef>
            </a:pPr>
            <a:r>
              <a:rPr sz="1900" spc="-190" dirty="0">
                <a:solidFill>
                  <a:srgbClr val="6D9FAF"/>
                </a:solidFill>
                <a:latin typeface="Cambria"/>
                <a:cs typeface="Cambria"/>
              </a:rPr>
              <a:t>⦿</a:t>
            </a:r>
            <a:endParaRPr sz="1900">
              <a:latin typeface="Cambria"/>
              <a:cs typeface="Cambria"/>
            </a:endParaRPr>
          </a:p>
        </p:txBody>
      </p:sp>
      <p:sp>
        <p:nvSpPr>
          <p:cNvPr id="5" name="object 5"/>
          <p:cNvSpPr txBox="1">
            <a:spLocks noGrp="1"/>
          </p:cNvSpPr>
          <p:nvPr>
            <p:ph type="title"/>
          </p:nvPr>
        </p:nvSpPr>
        <p:spPr>
          <a:xfrm>
            <a:off x="801369" y="842009"/>
            <a:ext cx="6426835" cy="2166620"/>
          </a:xfrm>
          <a:prstGeom prst="rect">
            <a:avLst/>
          </a:prstGeom>
        </p:spPr>
        <p:txBody>
          <a:bodyPr vert="horz" wrap="square" lIns="0" tIns="45085" rIns="0" bIns="0" rtlCol="0">
            <a:spAutoFit/>
          </a:bodyPr>
          <a:lstStyle/>
          <a:p>
            <a:pPr marL="12700" marR="5080">
              <a:lnSpc>
                <a:spcPts val="2680"/>
              </a:lnSpc>
              <a:spcBef>
                <a:spcPts val="355"/>
              </a:spcBef>
            </a:pPr>
            <a:r>
              <a:rPr sz="2400" b="0" dirty="0">
                <a:latin typeface="Arial MT"/>
                <a:cs typeface="Arial MT"/>
              </a:rPr>
              <a:t>A </a:t>
            </a:r>
            <a:r>
              <a:rPr sz="2400" b="0" spc="-5" dirty="0">
                <a:latin typeface="Arial MT"/>
                <a:cs typeface="Arial MT"/>
              </a:rPr>
              <a:t>coronal mass ejection </a:t>
            </a:r>
            <a:r>
              <a:rPr sz="2400" b="0" dirty="0">
                <a:latin typeface="Arial MT"/>
                <a:cs typeface="Arial MT"/>
              </a:rPr>
              <a:t>(CME) </a:t>
            </a:r>
            <a:r>
              <a:rPr sz="2400" b="0" spc="-5" dirty="0">
                <a:latin typeface="Arial MT"/>
                <a:cs typeface="Arial MT"/>
              </a:rPr>
              <a:t>is </a:t>
            </a:r>
            <a:r>
              <a:rPr sz="2400" b="0" dirty="0">
                <a:latin typeface="Arial MT"/>
                <a:cs typeface="Arial MT"/>
              </a:rPr>
              <a:t>an </a:t>
            </a:r>
            <a:r>
              <a:rPr sz="2400" b="0" spc="-5" dirty="0">
                <a:latin typeface="Arial MT"/>
                <a:cs typeface="Arial MT"/>
              </a:rPr>
              <a:t>ejection of </a:t>
            </a:r>
            <a:r>
              <a:rPr sz="2400" b="0" spc="-655" dirty="0">
                <a:latin typeface="Arial MT"/>
                <a:cs typeface="Arial MT"/>
              </a:rPr>
              <a:t> </a:t>
            </a:r>
            <a:r>
              <a:rPr sz="2400" b="0" spc="-5" dirty="0">
                <a:latin typeface="Arial MT"/>
                <a:cs typeface="Arial MT"/>
              </a:rPr>
              <a:t>material </a:t>
            </a:r>
            <a:r>
              <a:rPr sz="2400" b="0" dirty="0">
                <a:latin typeface="Arial MT"/>
                <a:cs typeface="Arial MT"/>
              </a:rPr>
              <a:t>from</a:t>
            </a:r>
            <a:r>
              <a:rPr sz="2400" b="0" spc="10" dirty="0">
                <a:latin typeface="Arial MT"/>
                <a:cs typeface="Arial MT"/>
              </a:rPr>
              <a:t> </a:t>
            </a:r>
            <a:r>
              <a:rPr sz="2400" b="0" spc="-5" dirty="0">
                <a:latin typeface="Arial MT"/>
                <a:cs typeface="Arial MT"/>
              </a:rPr>
              <a:t>the</a:t>
            </a:r>
            <a:r>
              <a:rPr sz="2400" b="0" dirty="0">
                <a:latin typeface="Arial MT"/>
                <a:cs typeface="Arial MT"/>
              </a:rPr>
              <a:t> </a:t>
            </a:r>
            <a:r>
              <a:rPr sz="2400" b="0" spc="-5" dirty="0">
                <a:latin typeface="Arial MT"/>
                <a:cs typeface="Arial MT"/>
              </a:rPr>
              <a:t>solar</a:t>
            </a:r>
            <a:r>
              <a:rPr sz="2400" b="0" dirty="0">
                <a:latin typeface="Arial MT"/>
                <a:cs typeface="Arial MT"/>
              </a:rPr>
              <a:t> </a:t>
            </a:r>
            <a:r>
              <a:rPr sz="2400" b="0" spc="-5" dirty="0">
                <a:latin typeface="Arial MT"/>
                <a:cs typeface="Arial MT"/>
              </a:rPr>
              <a:t>corona.</a:t>
            </a:r>
            <a:endParaRPr sz="2400">
              <a:latin typeface="Arial MT"/>
              <a:cs typeface="Arial MT"/>
            </a:endParaRPr>
          </a:p>
          <a:p>
            <a:pPr marL="12700" marR="88265">
              <a:lnSpc>
                <a:spcPct val="92900"/>
              </a:lnSpc>
              <a:spcBef>
                <a:spcPts val="540"/>
              </a:spcBef>
            </a:pPr>
            <a:r>
              <a:rPr sz="2400" b="0" spc="-10" dirty="0">
                <a:latin typeface="Arial MT"/>
                <a:cs typeface="Arial MT"/>
              </a:rPr>
              <a:t>The</a:t>
            </a:r>
            <a:r>
              <a:rPr sz="2400" b="0" dirty="0">
                <a:latin typeface="Arial MT"/>
                <a:cs typeface="Arial MT"/>
              </a:rPr>
              <a:t> </a:t>
            </a:r>
            <a:r>
              <a:rPr sz="2400" b="0" spc="-5" dirty="0">
                <a:latin typeface="Arial MT"/>
                <a:cs typeface="Arial MT"/>
              </a:rPr>
              <a:t>ejected</a:t>
            </a:r>
            <a:r>
              <a:rPr sz="2400" b="0" spc="-10" dirty="0">
                <a:latin typeface="Arial MT"/>
                <a:cs typeface="Arial MT"/>
              </a:rPr>
              <a:t> </a:t>
            </a:r>
            <a:r>
              <a:rPr sz="2400" b="0" spc="-5" dirty="0">
                <a:latin typeface="Arial MT"/>
                <a:cs typeface="Arial MT"/>
              </a:rPr>
              <a:t>material</a:t>
            </a:r>
            <a:r>
              <a:rPr sz="2400" b="0" dirty="0">
                <a:latin typeface="Arial MT"/>
                <a:cs typeface="Arial MT"/>
              </a:rPr>
              <a:t> </a:t>
            </a:r>
            <a:r>
              <a:rPr sz="2400" b="0" spc="-5" dirty="0">
                <a:latin typeface="Arial MT"/>
                <a:cs typeface="Arial MT"/>
              </a:rPr>
              <a:t>is </a:t>
            </a:r>
            <a:r>
              <a:rPr sz="2400" b="0" dirty="0">
                <a:latin typeface="Arial MT"/>
                <a:cs typeface="Arial MT"/>
              </a:rPr>
              <a:t>a </a:t>
            </a:r>
            <a:r>
              <a:rPr sz="2400" b="0" spc="-5" dirty="0">
                <a:latin typeface="Arial MT"/>
                <a:cs typeface="Arial MT"/>
              </a:rPr>
              <a:t>plasma</a:t>
            </a:r>
            <a:r>
              <a:rPr sz="2400" b="0" spc="5" dirty="0">
                <a:latin typeface="Arial MT"/>
                <a:cs typeface="Arial MT"/>
              </a:rPr>
              <a:t> </a:t>
            </a:r>
            <a:r>
              <a:rPr sz="2400" b="0" spc="-5" dirty="0">
                <a:latin typeface="Arial MT"/>
                <a:cs typeface="Arial MT"/>
              </a:rPr>
              <a:t>consisting </a:t>
            </a:r>
            <a:r>
              <a:rPr sz="2400" b="0" dirty="0">
                <a:latin typeface="Arial MT"/>
                <a:cs typeface="Arial MT"/>
              </a:rPr>
              <a:t> </a:t>
            </a:r>
            <a:r>
              <a:rPr sz="2400" b="0" spc="-5" dirty="0">
                <a:latin typeface="Arial MT"/>
                <a:cs typeface="Arial MT"/>
              </a:rPr>
              <a:t>primarily of</a:t>
            </a:r>
            <a:r>
              <a:rPr sz="2400" b="0" spc="10" dirty="0">
                <a:latin typeface="Arial MT"/>
                <a:cs typeface="Arial MT"/>
              </a:rPr>
              <a:t> </a:t>
            </a:r>
            <a:r>
              <a:rPr sz="2400" b="0" spc="-5" dirty="0">
                <a:latin typeface="Arial MT"/>
                <a:cs typeface="Arial MT"/>
              </a:rPr>
              <a:t>electrons</a:t>
            </a:r>
            <a:r>
              <a:rPr sz="2400" b="0" dirty="0">
                <a:latin typeface="Arial MT"/>
                <a:cs typeface="Arial MT"/>
              </a:rPr>
              <a:t> </a:t>
            </a:r>
            <a:r>
              <a:rPr sz="2400" b="0" spc="-10" dirty="0">
                <a:latin typeface="Arial MT"/>
                <a:cs typeface="Arial MT"/>
              </a:rPr>
              <a:t>and</a:t>
            </a:r>
            <a:r>
              <a:rPr sz="2400" b="0" dirty="0">
                <a:latin typeface="Arial MT"/>
                <a:cs typeface="Arial MT"/>
              </a:rPr>
              <a:t> </a:t>
            </a:r>
            <a:r>
              <a:rPr sz="2400" b="0" spc="-5" dirty="0">
                <a:latin typeface="Arial MT"/>
                <a:cs typeface="Arial MT"/>
              </a:rPr>
              <a:t>protons</a:t>
            </a:r>
            <a:r>
              <a:rPr sz="2400" b="0" spc="10" dirty="0">
                <a:latin typeface="Arial MT"/>
                <a:cs typeface="Arial MT"/>
              </a:rPr>
              <a:t> </a:t>
            </a:r>
            <a:r>
              <a:rPr sz="2400" b="0" spc="-10" dirty="0">
                <a:latin typeface="Arial MT"/>
                <a:cs typeface="Arial MT"/>
              </a:rPr>
              <a:t>in</a:t>
            </a:r>
            <a:r>
              <a:rPr sz="2400" b="0" dirty="0">
                <a:latin typeface="Arial MT"/>
                <a:cs typeface="Arial MT"/>
              </a:rPr>
              <a:t> </a:t>
            </a:r>
            <a:r>
              <a:rPr sz="2400" b="0" spc="-10" dirty="0">
                <a:latin typeface="Arial MT"/>
                <a:cs typeface="Arial MT"/>
              </a:rPr>
              <a:t>addition</a:t>
            </a:r>
            <a:r>
              <a:rPr sz="2400" b="0" spc="5" dirty="0">
                <a:latin typeface="Arial MT"/>
                <a:cs typeface="Arial MT"/>
              </a:rPr>
              <a:t> </a:t>
            </a:r>
            <a:r>
              <a:rPr sz="2400" b="0" dirty="0">
                <a:latin typeface="Arial MT"/>
                <a:cs typeface="Arial MT"/>
              </a:rPr>
              <a:t>to </a:t>
            </a:r>
            <a:r>
              <a:rPr sz="2400" b="0" spc="-655" dirty="0">
                <a:latin typeface="Arial MT"/>
                <a:cs typeface="Arial MT"/>
              </a:rPr>
              <a:t> </a:t>
            </a:r>
            <a:r>
              <a:rPr sz="2400" b="0" spc="-5" dirty="0">
                <a:latin typeface="Arial MT"/>
                <a:cs typeface="Arial MT"/>
              </a:rPr>
              <a:t>small quantities </a:t>
            </a:r>
            <a:r>
              <a:rPr sz="2400" b="0" dirty="0">
                <a:latin typeface="Arial MT"/>
                <a:cs typeface="Arial MT"/>
              </a:rPr>
              <a:t>of </a:t>
            </a:r>
            <a:r>
              <a:rPr sz="2400" b="0" spc="-5" dirty="0">
                <a:latin typeface="Arial MT"/>
                <a:cs typeface="Arial MT"/>
              </a:rPr>
              <a:t>heavier elements such </a:t>
            </a:r>
            <a:r>
              <a:rPr sz="2400" b="0" dirty="0">
                <a:latin typeface="Arial MT"/>
                <a:cs typeface="Arial MT"/>
              </a:rPr>
              <a:t>as </a:t>
            </a:r>
            <a:r>
              <a:rPr sz="2400" b="0" spc="5" dirty="0">
                <a:latin typeface="Arial MT"/>
                <a:cs typeface="Arial MT"/>
              </a:rPr>
              <a:t> </a:t>
            </a:r>
            <a:r>
              <a:rPr sz="2400" b="0" spc="-10" dirty="0">
                <a:latin typeface="Arial MT"/>
                <a:cs typeface="Arial MT"/>
              </a:rPr>
              <a:t>helium,</a:t>
            </a:r>
            <a:r>
              <a:rPr sz="2400" b="0" spc="10" dirty="0">
                <a:latin typeface="Arial MT"/>
                <a:cs typeface="Arial MT"/>
              </a:rPr>
              <a:t> </a:t>
            </a:r>
            <a:r>
              <a:rPr sz="2400" b="0" spc="-5" dirty="0">
                <a:latin typeface="Arial MT"/>
                <a:cs typeface="Arial MT"/>
              </a:rPr>
              <a:t>oxygen,</a:t>
            </a:r>
            <a:r>
              <a:rPr sz="2400" b="0" spc="5" dirty="0">
                <a:latin typeface="Arial MT"/>
                <a:cs typeface="Arial MT"/>
              </a:rPr>
              <a:t> </a:t>
            </a:r>
            <a:r>
              <a:rPr sz="2400" b="0" spc="-5" dirty="0">
                <a:latin typeface="Arial MT"/>
                <a:cs typeface="Arial MT"/>
              </a:rPr>
              <a:t>and iron.</a:t>
            </a:r>
            <a:endParaRPr sz="2400">
              <a:latin typeface="Arial MT"/>
              <a:cs typeface="Arial MT"/>
            </a:endParaRPr>
          </a:p>
        </p:txBody>
      </p:sp>
      <p:pic>
        <p:nvPicPr>
          <p:cNvPr id="6" name="object 6"/>
          <p:cNvPicPr/>
          <p:nvPr/>
        </p:nvPicPr>
        <p:blipFill>
          <a:blip r:embed="rId2" cstate="print"/>
          <a:stretch>
            <a:fillRect/>
          </a:stretch>
        </p:blipFill>
        <p:spPr>
          <a:xfrm>
            <a:off x="5105400" y="2886710"/>
            <a:ext cx="4038600" cy="3971290"/>
          </a:xfrm>
          <a:prstGeom prst="rect">
            <a:avLst/>
          </a:prstGeom>
        </p:spPr>
      </p:pic>
      <p:pic>
        <p:nvPicPr>
          <p:cNvPr id="7" name="object 7"/>
          <p:cNvPicPr/>
          <p:nvPr/>
        </p:nvPicPr>
        <p:blipFill>
          <a:blip r:embed="rId3" cstate="print"/>
          <a:stretch>
            <a:fillRect/>
          </a:stretch>
        </p:blipFill>
        <p:spPr>
          <a:xfrm>
            <a:off x="0" y="3352800"/>
            <a:ext cx="3505200" cy="3505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8160" y="414020"/>
            <a:ext cx="5908675" cy="513080"/>
          </a:xfrm>
          <a:prstGeom prst="rect">
            <a:avLst/>
          </a:prstGeom>
        </p:spPr>
        <p:txBody>
          <a:bodyPr vert="horz" wrap="square" lIns="0" tIns="12700" rIns="0" bIns="0" rtlCol="0">
            <a:spAutoFit/>
          </a:bodyPr>
          <a:lstStyle/>
          <a:p>
            <a:pPr marL="12700">
              <a:lnSpc>
                <a:spcPct val="100000"/>
              </a:lnSpc>
              <a:spcBef>
                <a:spcPts val="100"/>
              </a:spcBef>
            </a:pPr>
            <a:r>
              <a:rPr dirty="0"/>
              <a:t>Physical</a:t>
            </a:r>
            <a:r>
              <a:rPr spc="-25" dirty="0"/>
              <a:t> </a:t>
            </a:r>
            <a:r>
              <a:rPr dirty="0"/>
              <a:t>Properties</a:t>
            </a:r>
            <a:r>
              <a:rPr spc="-15" dirty="0"/>
              <a:t> </a:t>
            </a:r>
            <a:r>
              <a:rPr dirty="0"/>
              <a:t>of</a:t>
            </a:r>
            <a:r>
              <a:rPr spc="-15" dirty="0"/>
              <a:t> </a:t>
            </a:r>
            <a:r>
              <a:rPr spc="-5" dirty="0"/>
              <a:t>the </a:t>
            </a:r>
            <a:r>
              <a:rPr dirty="0"/>
              <a:t>Sun</a:t>
            </a:r>
          </a:p>
        </p:txBody>
      </p:sp>
      <p:pic>
        <p:nvPicPr>
          <p:cNvPr id="3" name="object 3"/>
          <p:cNvPicPr/>
          <p:nvPr/>
        </p:nvPicPr>
        <p:blipFill>
          <a:blip r:embed="rId2" cstate="print"/>
          <a:stretch>
            <a:fillRect/>
          </a:stretch>
        </p:blipFill>
        <p:spPr>
          <a:xfrm>
            <a:off x="3475990" y="1151889"/>
            <a:ext cx="5668010" cy="5706110"/>
          </a:xfrm>
          <a:prstGeom prst="rect">
            <a:avLst/>
          </a:prstGeom>
        </p:spPr>
      </p:pic>
      <p:sp>
        <p:nvSpPr>
          <p:cNvPr id="4" name="object 4"/>
          <p:cNvSpPr txBox="1"/>
          <p:nvPr/>
        </p:nvSpPr>
        <p:spPr>
          <a:xfrm>
            <a:off x="77469" y="1710690"/>
            <a:ext cx="3325495" cy="345567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FFFFFF"/>
                </a:solidFill>
                <a:latin typeface="Arial"/>
                <a:cs typeface="Arial"/>
              </a:rPr>
              <a:t>Interior structure </a:t>
            </a:r>
            <a:r>
              <a:rPr sz="2800" b="1" spc="-10" dirty="0">
                <a:solidFill>
                  <a:srgbClr val="CCAE09"/>
                </a:solidFill>
                <a:latin typeface="Arial"/>
                <a:cs typeface="Arial"/>
              </a:rPr>
              <a:t>of </a:t>
            </a:r>
            <a:r>
              <a:rPr sz="2800" b="1" spc="-765" dirty="0">
                <a:solidFill>
                  <a:srgbClr val="CCAE09"/>
                </a:solidFill>
                <a:latin typeface="Arial"/>
                <a:cs typeface="Arial"/>
              </a:rPr>
              <a:t> </a:t>
            </a:r>
            <a:r>
              <a:rPr sz="2800" b="1" spc="-5" dirty="0">
                <a:solidFill>
                  <a:srgbClr val="CCAE09"/>
                </a:solidFill>
                <a:latin typeface="Arial"/>
                <a:cs typeface="Arial"/>
              </a:rPr>
              <a:t>the</a:t>
            </a:r>
            <a:r>
              <a:rPr sz="2800" b="1" dirty="0">
                <a:solidFill>
                  <a:srgbClr val="CCAE09"/>
                </a:solidFill>
                <a:latin typeface="Arial"/>
                <a:cs typeface="Arial"/>
              </a:rPr>
              <a:t> </a:t>
            </a:r>
            <a:r>
              <a:rPr sz="2800" b="1" spc="-10" dirty="0">
                <a:solidFill>
                  <a:srgbClr val="CCAE09"/>
                </a:solidFill>
                <a:latin typeface="Arial"/>
                <a:cs typeface="Arial"/>
              </a:rPr>
              <a:t>Sun:</a:t>
            </a:r>
            <a:endParaRPr sz="2800">
              <a:latin typeface="Arial"/>
              <a:cs typeface="Arial"/>
            </a:endParaRPr>
          </a:p>
          <a:p>
            <a:pPr marL="12700" marR="593090">
              <a:lnSpc>
                <a:spcPct val="100000"/>
              </a:lnSpc>
              <a:spcBef>
                <a:spcPts val="1750"/>
              </a:spcBef>
            </a:pPr>
            <a:r>
              <a:rPr sz="2800" b="1" spc="-5" dirty="0">
                <a:solidFill>
                  <a:srgbClr val="CCAE09"/>
                </a:solidFill>
                <a:latin typeface="Arial"/>
                <a:cs typeface="Arial"/>
              </a:rPr>
              <a:t>Outer</a:t>
            </a:r>
            <a:r>
              <a:rPr sz="2800" b="1" spc="-45" dirty="0">
                <a:solidFill>
                  <a:srgbClr val="CCAE09"/>
                </a:solidFill>
                <a:latin typeface="Arial"/>
                <a:cs typeface="Arial"/>
              </a:rPr>
              <a:t> </a:t>
            </a:r>
            <a:r>
              <a:rPr sz="2800" b="1" dirty="0">
                <a:solidFill>
                  <a:srgbClr val="CCAE09"/>
                </a:solidFill>
                <a:latin typeface="Arial"/>
                <a:cs typeface="Arial"/>
              </a:rPr>
              <a:t>layers</a:t>
            </a:r>
            <a:r>
              <a:rPr sz="2800" b="1" spc="-45" dirty="0">
                <a:solidFill>
                  <a:srgbClr val="CCAE09"/>
                </a:solidFill>
                <a:latin typeface="Arial"/>
                <a:cs typeface="Arial"/>
              </a:rPr>
              <a:t> </a:t>
            </a:r>
            <a:r>
              <a:rPr sz="2800" b="1" dirty="0">
                <a:solidFill>
                  <a:srgbClr val="CCAE09"/>
                </a:solidFill>
                <a:latin typeface="Arial"/>
                <a:cs typeface="Arial"/>
              </a:rPr>
              <a:t>are </a:t>
            </a:r>
            <a:r>
              <a:rPr sz="2800" b="1" spc="-760" dirty="0">
                <a:solidFill>
                  <a:srgbClr val="CCAE09"/>
                </a:solidFill>
                <a:latin typeface="Arial"/>
                <a:cs typeface="Arial"/>
              </a:rPr>
              <a:t> </a:t>
            </a:r>
            <a:r>
              <a:rPr sz="2800" b="1" spc="-5" dirty="0">
                <a:solidFill>
                  <a:srgbClr val="CCAE09"/>
                </a:solidFill>
                <a:latin typeface="Arial"/>
                <a:cs typeface="Arial"/>
              </a:rPr>
              <a:t>not</a:t>
            </a:r>
            <a:r>
              <a:rPr sz="2800" b="1" spc="-15" dirty="0">
                <a:solidFill>
                  <a:srgbClr val="CCAE09"/>
                </a:solidFill>
                <a:latin typeface="Arial"/>
                <a:cs typeface="Arial"/>
              </a:rPr>
              <a:t> </a:t>
            </a:r>
            <a:r>
              <a:rPr sz="2800" b="1" dirty="0">
                <a:solidFill>
                  <a:srgbClr val="CCAE09"/>
                </a:solidFill>
                <a:latin typeface="Arial"/>
                <a:cs typeface="Arial"/>
              </a:rPr>
              <a:t>to</a:t>
            </a:r>
            <a:r>
              <a:rPr sz="2800" b="1" spc="-20" dirty="0">
                <a:solidFill>
                  <a:srgbClr val="CCAE09"/>
                </a:solidFill>
                <a:latin typeface="Arial"/>
                <a:cs typeface="Arial"/>
              </a:rPr>
              <a:t> </a:t>
            </a:r>
            <a:r>
              <a:rPr sz="2800" b="1" dirty="0">
                <a:solidFill>
                  <a:srgbClr val="CCAE09"/>
                </a:solidFill>
                <a:latin typeface="Arial"/>
                <a:cs typeface="Arial"/>
              </a:rPr>
              <a:t>scale.</a:t>
            </a:r>
            <a:endParaRPr sz="2800">
              <a:latin typeface="Arial"/>
              <a:cs typeface="Arial"/>
            </a:endParaRPr>
          </a:p>
          <a:p>
            <a:pPr marL="12700" marR="300990">
              <a:lnSpc>
                <a:spcPct val="100000"/>
              </a:lnSpc>
              <a:spcBef>
                <a:spcPts val="1740"/>
              </a:spcBef>
            </a:pPr>
            <a:r>
              <a:rPr sz="2800" b="1" spc="-5" dirty="0">
                <a:solidFill>
                  <a:srgbClr val="CCAE09"/>
                </a:solidFill>
                <a:latin typeface="Arial"/>
                <a:cs typeface="Arial"/>
              </a:rPr>
              <a:t>The</a:t>
            </a:r>
            <a:r>
              <a:rPr sz="2800" b="1" spc="-35" dirty="0">
                <a:solidFill>
                  <a:srgbClr val="CCAE09"/>
                </a:solidFill>
                <a:latin typeface="Arial"/>
                <a:cs typeface="Arial"/>
              </a:rPr>
              <a:t> </a:t>
            </a:r>
            <a:r>
              <a:rPr sz="2800" b="1" spc="-5" dirty="0">
                <a:solidFill>
                  <a:srgbClr val="FFFFFF"/>
                </a:solidFill>
                <a:latin typeface="Arial"/>
                <a:cs typeface="Arial"/>
              </a:rPr>
              <a:t>core</a:t>
            </a:r>
            <a:r>
              <a:rPr sz="2800" b="1" spc="-25" dirty="0">
                <a:solidFill>
                  <a:srgbClr val="FFFFFF"/>
                </a:solidFill>
                <a:latin typeface="Arial"/>
                <a:cs typeface="Arial"/>
              </a:rPr>
              <a:t> </a:t>
            </a:r>
            <a:r>
              <a:rPr sz="2800" b="1" dirty="0">
                <a:solidFill>
                  <a:srgbClr val="CCAE09"/>
                </a:solidFill>
                <a:latin typeface="Arial"/>
                <a:cs typeface="Arial"/>
              </a:rPr>
              <a:t>is</a:t>
            </a:r>
            <a:r>
              <a:rPr sz="2800" b="1" spc="-30" dirty="0">
                <a:solidFill>
                  <a:srgbClr val="CCAE09"/>
                </a:solidFill>
                <a:latin typeface="Arial"/>
                <a:cs typeface="Arial"/>
              </a:rPr>
              <a:t> </a:t>
            </a:r>
            <a:r>
              <a:rPr sz="2800" b="1" spc="-5" dirty="0">
                <a:solidFill>
                  <a:srgbClr val="CCAE09"/>
                </a:solidFill>
                <a:latin typeface="Arial"/>
                <a:cs typeface="Arial"/>
              </a:rPr>
              <a:t>where </a:t>
            </a:r>
            <a:r>
              <a:rPr sz="2800" b="1" spc="-765" dirty="0">
                <a:solidFill>
                  <a:srgbClr val="CCAE09"/>
                </a:solidFill>
                <a:latin typeface="Arial"/>
                <a:cs typeface="Arial"/>
              </a:rPr>
              <a:t> </a:t>
            </a:r>
            <a:r>
              <a:rPr sz="2800" b="1" spc="-5" dirty="0">
                <a:solidFill>
                  <a:srgbClr val="CCAE09"/>
                </a:solidFill>
                <a:latin typeface="Arial"/>
                <a:cs typeface="Arial"/>
              </a:rPr>
              <a:t>nuclear fusion </a:t>
            </a:r>
            <a:r>
              <a:rPr sz="2800" b="1" dirty="0">
                <a:solidFill>
                  <a:srgbClr val="CCAE09"/>
                </a:solidFill>
                <a:latin typeface="Arial"/>
                <a:cs typeface="Arial"/>
              </a:rPr>
              <a:t> </a:t>
            </a:r>
            <a:r>
              <a:rPr sz="2800" b="1" spc="-5" dirty="0">
                <a:solidFill>
                  <a:srgbClr val="CCAE09"/>
                </a:solidFill>
                <a:latin typeface="Arial"/>
                <a:cs typeface="Arial"/>
              </a:rPr>
              <a:t>takes</a:t>
            </a:r>
            <a:r>
              <a:rPr sz="2800" b="1" spc="5" dirty="0">
                <a:solidFill>
                  <a:srgbClr val="CCAE09"/>
                </a:solidFill>
                <a:latin typeface="Arial"/>
                <a:cs typeface="Arial"/>
              </a:rPr>
              <a:t> </a:t>
            </a:r>
            <a:r>
              <a:rPr sz="2800" b="1" spc="-5" dirty="0">
                <a:solidFill>
                  <a:srgbClr val="CCAE09"/>
                </a:solidFill>
                <a:latin typeface="Arial"/>
                <a:cs typeface="Arial"/>
              </a:rPr>
              <a:t>place.</a:t>
            </a:r>
            <a:endParaRPr sz="28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318770"/>
            <a:ext cx="227584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Franklin Gothic Medium"/>
                <a:cs typeface="Franklin Gothic Medium"/>
              </a:rPr>
              <a:t>Coronal</a:t>
            </a:r>
            <a:r>
              <a:rPr sz="1800" spc="-5" dirty="0">
                <a:solidFill>
                  <a:srgbClr val="FFFFFF"/>
                </a:solidFill>
                <a:latin typeface="Franklin Gothic Medium"/>
                <a:cs typeface="Franklin Gothic Medium"/>
              </a:rPr>
              <a:t> </a:t>
            </a:r>
            <a:r>
              <a:rPr sz="1800" spc="5" dirty="0">
                <a:solidFill>
                  <a:srgbClr val="FFFFFF"/>
                </a:solidFill>
                <a:latin typeface="Franklin Gothic Medium"/>
                <a:cs typeface="Franklin Gothic Medium"/>
              </a:rPr>
              <a:t>Mass</a:t>
            </a:r>
            <a:r>
              <a:rPr sz="1800" dirty="0">
                <a:solidFill>
                  <a:srgbClr val="FFFFFF"/>
                </a:solidFill>
                <a:latin typeface="Franklin Gothic Medium"/>
                <a:cs typeface="Franklin Gothic Medium"/>
              </a:rPr>
              <a:t> </a:t>
            </a:r>
            <a:r>
              <a:rPr sz="1800" spc="-15" dirty="0">
                <a:solidFill>
                  <a:srgbClr val="FFFFFF"/>
                </a:solidFill>
                <a:latin typeface="Franklin Gothic Medium"/>
                <a:cs typeface="Franklin Gothic Medium"/>
              </a:rPr>
              <a:t>Ejections</a:t>
            </a:r>
            <a:endParaRPr sz="1800">
              <a:latin typeface="Franklin Gothic Medium"/>
              <a:cs typeface="Franklin Gothic Medium"/>
            </a:endParaRPr>
          </a:p>
        </p:txBody>
      </p:sp>
      <p:pic>
        <p:nvPicPr>
          <p:cNvPr id="3" name="object 3"/>
          <p:cNvPicPr/>
          <p:nvPr/>
        </p:nvPicPr>
        <p:blipFill>
          <a:blip r:embed="rId2" cstate="print"/>
          <a:stretch>
            <a:fillRect/>
          </a:stretch>
        </p:blipFill>
        <p:spPr>
          <a:xfrm>
            <a:off x="5410200" y="3297262"/>
            <a:ext cx="3733800" cy="3591560"/>
          </a:xfrm>
          <a:prstGeom prst="rect">
            <a:avLst/>
          </a:prstGeom>
        </p:spPr>
      </p:pic>
      <p:sp>
        <p:nvSpPr>
          <p:cNvPr id="4" name="Rectangle 3">
            <a:extLst>
              <a:ext uri="{FF2B5EF4-FFF2-40B4-BE49-F238E27FC236}">
                <a16:creationId xmlns:a16="http://schemas.microsoft.com/office/drawing/2014/main" id="{C5665580-1BFD-435F-9E03-710D82642552}"/>
              </a:ext>
            </a:extLst>
          </p:cNvPr>
          <p:cNvSpPr/>
          <p:nvPr/>
        </p:nvSpPr>
        <p:spPr>
          <a:xfrm>
            <a:off x="228600" y="934999"/>
            <a:ext cx="6553200" cy="5262979"/>
          </a:xfrm>
          <a:prstGeom prst="rect">
            <a:avLst/>
          </a:prstGeom>
        </p:spPr>
        <p:txBody>
          <a:bodyPr wrap="square">
            <a:spAutoFit/>
          </a:bodyPr>
          <a:lstStyle/>
          <a:p>
            <a:endParaRPr lang="en-GB" sz="2400" dirty="0">
              <a:solidFill>
                <a:schemeClr val="bg1"/>
              </a:solidFill>
              <a:latin typeface="Google Sans"/>
            </a:endParaRPr>
          </a:p>
          <a:p>
            <a:r>
              <a:rPr lang="en-GB" sz="2400" dirty="0">
                <a:solidFill>
                  <a:schemeClr val="bg1"/>
                </a:solidFill>
              </a:rPr>
              <a:t>The more explosive CMEs generally begin when highly twisted magnetic field structures (flux ropes) contained in the Sun’s lower corona become too stressed and realign into a less tense configuration – a process called magnetic reconnection. This can result in the sudden release of electromagnetic energy in the form of a solar flare; which typically accompanies the explosive acceleration of plasma away from the Sun – the CME. These types of CMEs usually take place from areas of the Sun with localized fields of strong and stressed magnetic flux; such as active regions associated with sunspot groups.</a:t>
            </a:r>
            <a:endParaRPr lang="en-AE" sz="2400"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58820" y="34290"/>
            <a:ext cx="2967355"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CCAE09"/>
                </a:solidFill>
                <a:latin typeface="Arial"/>
                <a:cs typeface="Arial"/>
              </a:rPr>
              <a:t>The</a:t>
            </a:r>
            <a:r>
              <a:rPr sz="3200" b="1" spc="-50" dirty="0">
                <a:solidFill>
                  <a:srgbClr val="CCAE09"/>
                </a:solidFill>
                <a:latin typeface="Arial"/>
                <a:cs typeface="Arial"/>
              </a:rPr>
              <a:t> </a:t>
            </a:r>
            <a:r>
              <a:rPr sz="3200" b="1" dirty="0">
                <a:solidFill>
                  <a:srgbClr val="CCAE09"/>
                </a:solidFill>
                <a:latin typeface="Arial"/>
                <a:cs typeface="Arial"/>
              </a:rPr>
              <a:t>Active</a:t>
            </a:r>
            <a:r>
              <a:rPr sz="3200" b="1" spc="-35" dirty="0">
                <a:solidFill>
                  <a:srgbClr val="CCAE09"/>
                </a:solidFill>
                <a:latin typeface="Arial"/>
                <a:cs typeface="Arial"/>
              </a:rPr>
              <a:t> </a:t>
            </a:r>
            <a:r>
              <a:rPr sz="3200" b="1" dirty="0">
                <a:solidFill>
                  <a:srgbClr val="CCAE09"/>
                </a:solidFill>
                <a:latin typeface="Arial"/>
                <a:cs typeface="Arial"/>
              </a:rPr>
              <a:t>Sun</a:t>
            </a:r>
            <a:endParaRPr sz="3200">
              <a:latin typeface="Arial"/>
              <a:cs typeface="Arial"/>
            </a:endParaRPr>
          </a:p>
        </p:txBody>
      </p:sp>
      <p:sp>
        <p:nvSpPr>
          <p:cNvPr id="3" name="object 3"/>
          <p:cNvSpPr txBox="1"/>
          <p:nvPr/>
        </p:nvSpPr>
        <p:spPr>
          <a:xfrm>
            <a:off x="458469" y="872490"/>
            <a:ext cx="7079615" cy="130556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FFFFFF"/>
                </a:solidFill>
                <a:latin typeface="Arial"/>
                <a:cs typeface="Arial"/>
              </a:rPr>
              <a:t>Solar </a:t>
            </a:r>
            <a:r>
              <a:rPr sz="2800" b="1" spc="-10" dirty="0">
                <a:solidFill>
                  <a:srgbClr val="FFFFFF"/>
                </a:solidFill>
                <a:latin typeface="Arial"/>
                <a:cs typeface="Arial"/>
              </a:rPr>
              <a:t>wind</a:t>
            </a:r>
            <a:r>
              <a:rPr sz="2800" b="1" spc="-5" dirty="0">
                <a:solidFill>
                  <a:srgbClr val="FFFFFF"/>
                </a:solidFill>
                <a:latin typeface="Arial"/>
                <a:cs typeface="Arial"/>
              </a:rPr>
              <a:t> </a:t>
            </a:r>
            <a:r>
              <a:rPr sz="2800" b="1" spc="-5" dirty="0">
                <a:solidFill>
                  <a:srgbClr val="CCAE09"/>
                </a:solidFill>
                <a:latin typeface="Arial"/>
                <a:cs typeface="Arial"/>
              </a:rPr>
              <a:t>escapes</a:t>
            </a:r>
            <a:r>
              <a:rPr sz="2800" b="1" dirty="0">
                <a:solidFill>
                  <a:srgbClr val="CCAE09"/>
                </a:solidFill>
                <a:latin typeface="Arial"/>
                <a:cs typeface="Arial"/>
              </a:rPr>
              <a:t> </a:t>
            </a:r>
            <a:r>
              <a:rPr sz="2800" b="1" spc="-5" dirty="0">
                <a:solidFill>
                  <a:srgbClr val="CCAE09"/>
                </a:solidFill>
                <a:latin typeface="Arial"/>
                <a:cs typeface="Arial"/>
              </a:rPr>
              <a:t>Sun</a:t>
            </a:r>
            <a:r>
              <a:rPr sz="2800" b="1" spc="-10" dirty="0">
                <a:solidFill>
                  <a:srgbClr val="CCAE09"/>
                </a:solidFill>
                <a:latin typeface="Arial"/>
                <a:cs typeface="Arial"/>
              </a:rPr>
              <a:t> </a:t>
            </a:r>
            <a:r>
              <a:rPr sz="2800" b="1" spc="-5" dirty="0">
                <a:solidFill>
                  <a:srgbClr val="CCAE09"/>
                </a:solidFill>
                <a:latin typeface="Arial"/>
                <a:cs typeface="Arial"/>
              </a:rPr>
              <a:t>mostly</a:t>
            </a:r>
            <a:r>
              <a:rPr sz="2800" b="1" dirty="0">
                <a:solidFill>
                  <a:srgbClr val="CCAE09"/>
                </a:solidFill>
                <a:latin typeface="Arial"/>
                <a:cs typeface="Arial"/>
              </a:rPr>
              <a:t> </a:t>
            </a:r>
            <a:r>
              <a:rPr sz="2800" b="1" spc="-5" dirty="0">
                <a:solidFill>
                  <a:srgbClr val="CCAE09"/>
                </a:solidFill>
                <a:latin typeface="Arial"/>
                <a:cs typeface="Arial"/>
              </a:rPr>
              <a:t>through </a:t>
            </a:r>
            <a:r>
              <a:rPr sz="2800" b="1" dirty="0">
                <a:solidFill>
                  <a:srgbClr val="CCAE09"/>
                </a:solidFill>
                <a:latin typeface="Arial"/>
                <a:cs typeface="Arial"/>
              </a:rPr>
              <a:t> </a:t>
            </a:r>
            <a:r>
              <a:rPr sz="2800" b="1" spc="-5" dirty="0">
                <a:solidFill>
                  <a:srgbClr val="FFFFFF"/>
                </a:solidFill>
                <a:latin typeface="Arial"/>
                <a:cs typeface="Arial"/>
              </a:rPr>
              <a:t>coronal holes</a:t>
            </a:r>
            <a:r>
              <a:rPr sz="2800" b="1" spc="-5" dirty="0">
                <a:solidFill>
                  <a:srgbClr val="CCAE09"/>
                </a:solidFill>
                <a:latin typeface="Arial"/>
                <a:cs typeface="Arial"/>
              </a:rPr>
              <a:t>, which </a:t>
            </a:r>
            <a:r>
              <a:rPr sz="2800" b="1" dirty="0">
                <a:solidFill>
                  <a:srgbClr val="CCAE09"/>
                </a:solidFill>
                <a:latin typeface="Arial"/>
                <a:cs typeface="Arial"/>
              </a:rPr>
              <a:t>can </a:t>
            </a:r>
            <a:r>
              <a:rPr sz="2800" b="1" spc="-10" dirty="0">
                <a:solidFill>
                  <a:srgbClr val="CCAE09"/>
                </a:solidFill>
                <a:latin typeface="Arial"/>
                <a:cs typeface="Arial"/>
              </a:rPr>
              <a:t>be </a:t>
            </a:r>
            <a:r>
              <a:rPr sz="2800" b="1" dirty="0">
                <a:solidFill>
                  <a:srgbClr val="CCAE09"/>
                </a:solidFill>
                <a:latin typeface="Arial"/>
                <a:cs typeface="Arial"/>
              </a:rPr>
              <a:t>seen </a:t>
            </a:r>
            <a:r>
              <a:rPr sz="2800" b="1" spc="5" dirty="0">
                <a:solidFill>
                  <a:srgbClr val="CCAE09"/>
                </a:solidFill>
                <a:latin typeface="Arial"/>
                <a:cs typeface="Arial"/>
              </a:rPr>
              <a:t>in </a:t>
            </a:r>
            <a:r>
              <a:rPr sz="2800" b="1" spc="-5" dirty="0">
                <a:solidFill>
                  <a:srgbClr val="CCAE09"/>
                </a:solidFill>
                <a:latin typeface="Arial"/>
                <a:cs typeface="Arial"/>
              </a:rPr>
              <a:t>X-ray </a:t>
            </a:r>
            <a:r>
              <a:rPr sz="2800" b="1" spc="-765" dirty="0">
                <a:solidFill>
                  <a:srgbClr val="CCAE09"/>
                </a:solidFill>
                <a:latin typeface="Arial"/>
                <a:cs typeface="Arial"/>
              </a:rPr>
              <a:t> </a:t>
            </a:r>
            <a:r>
              <a:rPr sz="2800" b="1" spc="-5" dirty="0">
                <a:solidFill>
                  <a:srgbClr val="CCAE09"/>
                </a:solidFill>
                <a:latin typeface="Arial"/>
                <a:cs typeface="Arial"/>
              </a:rPr>
              <a:t>images:</a:t>
            </a:r>
            <a:endParaRPr sz="2800">
              <a:latin typeface="Arial"/>
              <a:cs typeface="Arial"/>
            </a:endParaRPr>
          </a:p>
        </p:txBody>
      </p:sp>
      <p:pic>
        <p:nvPicPr>
          <p:cNvPr id="4" name="object 4"/>
          <p:cNvPicPr/>
          <p:nvPr/>
        </p:nvPicPr>
        <p:blipFill>
          <a:blip r:embed="rId2" cstate="print"/>
          <a:stretch>
            <a:fillRect/>
          </a:stretch>
        </p:blipFill>
        <p:spPr>
          <a:xfrm>
            <a:off x="2362200" y="2362200"/>
            <a:ext cx="4376420" cy="37871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11120A-7C33-4D33-AA13-27B4C95F0777}"/>
              </a:ext>
            </a:extLst>
          </p:cNvPr>
          <p:cNvSpPr/>
          <p:nvPr/>
        </p:nvSpPr>
        <p:spPr>
          <a:xfrm>
            <a:off x="533400" y="889844"/>
            <a:ext cx="8458200" cy="4431983"/>
          </a:xfrm>
          <a:prstGeom prst="rect">
            <a:avLst/>
          </a:prstGeom>
        </p:spPr>
        <p:txBody>
          <a:bodyPr wrap="square">
            <a:spAutoFit/>
          </a:bodyPr>
          <a:lstStyle/>
          <a:p>
            <a:r>
              <a:rPr lang="en-GB" dirty="0">
                <a:solidFill>
                  <a:schemeClr val="bg1"/>
                </a:solidFill>
              </a:rPr>
              <a:t>A</a:t>
            </a:r>
            <a:r>
              <a:rPr lang="en-GB" sz="2400" dirty="0">
                <a:solidFill>
                  <a:schemeClr val="bg1"/>
                </a:solidFill>
              </a:rPr>
              <a:t> coronal hole is a temporary region of relatively cool, less dense plasma in the solar corona where the Sun's magnetic field extends into interplanetary space as an open field. Compared to the corona's usual closed magnetic field that arches between regions of opposite magnetic polarity, the open magnetic field of a coronal hole allows solar wind to escape into space at a much quicker rate. This results in decreased temperature and density of the plasma at the site of a coronal hole, as well as an increased speed in the average solar wind measured in interplanetary space.[2] If streams of high-speed solar wind from coronal holes encounter the Earth, they can cause major displays of aurorae.</a:t>
            </a:r>
          </a:p>
          <a:p>
            <a:endParaRPr lang="en-AE" dirty="0">
              <a:solidFill>
                <a:schemeClr val="bg1"/>
              </a:solidFill>
            </a:endParaRPr>
          </a:p>
        </p:txBody>
      </p:sp>
    </p:spTree>
    <p:extLst>
      <p:ext uri="{BB962C8B-B14F-4D97-AF65-F5344CB8AC3E}">
        <p14:creationId xmlns:p14="http://schemas.microsoft.com/office/powerpoint/2010/main" val="65656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19" y="426720"/>
            <a:ext cx="1298575" cy="284480"/>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Franklin Gothic Medium"/>
                <a:cs typeface="Franklin Gothic Medium"/>
              </a:rPr>
              <a:t>Coronal</a:t>
            </a:r>
            <a:r>
              <a:rPr sz="1700" spc="-45" dirty="0">
                <a:solidFill>
                  <a:srgbClr val="FFFFFF"/>
                </a:solidFill>
                <a:latin typeface="Franklin Gothic Medium"/>
                <a:cs typeface="Franklin Gothic Medium"/>
              </a:rPr>
              <a:t> </a:t>
            </a:r>
            <a:r>
              <a:rPr sz="1700" spc="-10" dirty="0">
                <a:solidFill>
                  <a:srgbClr val="FFFFFF"/>
                </a:solidFill>
                <a:latin typeface="Franklin Gothic Medium"/>
                <a:cs typeface="Franklin Gothic Medium"/>
              </a:rPr>
              <a:t>Holes</a:t>
            </a:r>
            <a:endParaRPr sz="1700">
              <a:latin typeface="Franklin Gothic Medium"/>
              <a:cs typeface="Franklin Gothic Medium"/>
            </a:endParaRPr>
          </a:p>
        </p:txBody>
      </p:sp>
      <p:grpSp>
        <p:nvGrpSpPr>
          <p:cNvPr id="3" name="object 3"/>
          <p:cNvGrpSpPr/>
          <p:nvPr/>
        </p:nvGrpSpPr>
        <p:grpSpPr>
          <a:xfrm>
            <a:off x="0" y="228600"/>
            <a:ext cx="9144000" cy="6629400"/>
            <a:chOff x="0" y="228600"/>
            <a:chExt cx="9144000" cy="6629400"/>
          </a:xfrm>
        </p:grpSpPr>
        <p:pic>
          <p:nvPicPr>
            <p:cNvPr id="4" name="object 4"/>
            <p:cNvPicPr/>
            <p:nvPr/>
          </p:nvPicPr>
          <p:blipFill>
            <a:blip r:embed="rId2" cstate="print"/>
            <a:stretch>
              <a:fillRect/>
            </a:stretch>
          </p:blipFill>
          <p:spPr>
            <a:xfrm>
              <a:off x="2971800" y="4038600"/>
              <a:ext cx="2896870" cy="2438399"/>
            </a:xfrm>
            <a:prstGeom prst="rect">
              <a:avLst/>
            </a:prstGeom>
          </p:spPr>
        </p:pic>
        <p:pic>
          <p:nvPicPr>
            <p:cNvPr id="5" name="object 5"/>
            <p:cNvPicPr/>
            <p:nvPr/>
          </p:nvPicPr>
          <p:blipFill>
            <a:blip r:embed="rId3" cstate="print"/>
            <a:stretch>
              <a:fillRect/>
            </a:stretch>
          </p:blipFill>
          <p:spPr>
            <a:xfrm>
              <a:off x="5867400" y="4029709"/>
              <a:ext cx="2973070" cy="2828290"/>
            </a:xfrm>
            <a:prstGeom prst="rect">
              <a:avLst/>
            </a:prstGeom>
          </p:spPr>
        </p:pic>
        <p:pic>
          <p:nvPicPr>
            <p:cNvPr id="6" name="object 6"/>
            <p:cNvPicPr/>
            <p:nvPr/>
          </p:nvPicPr>
          <p:blipFill>
            <a:blip r:embed="rId4" cstate="print"/>
            <a:stretch>
              <a:fillRect/>
            </a:stretch>
          </p:blipFill>
          <p:spPr>
            <a:xfrm>
              <a:off x="0" y="1447800"/>
              <a:ext cx="2967990" cy="5030470"/>
            </a:xfrm>
            <a:prstGeom prst="rect">
              <a:avLst/>
            </a:prstGeom>
          </p:spPr>
        </p:pic>
        <p:pic>
          <p:nvPicPr>
            <p:cNvPr id="7" name="object 7"/>
            <p:cNvPicPr/>
            <p:nvPr/>
          </p:nvPicPr>
          <p:blipFill>
            <a:blip r:embed="rId5" cstate="print"/>
            <a:stretch>
              <a:fillRect/>
            </a:stretch>
          </p:blipFill>
          <p:spPr>
            <a:xfrm>
              <a:off x="3048000" y="228600"/>
              <a:ext cx="6096000" cy="3811270"/>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219" y="356870"/>
            <a:ext cx="1065530" cy="299720"/>
          </a:xfrm>
          <a:prstGeom prst="rect">
            <a:avLst/>
          </a:prstGeom>
        </p:spPr>
        <p:txBody>
          <a:bodyPr vert="horz" wrap="square" lIns="0" tIns="12700" rIns="0" bIns="0" rtlCol="0">
            <a:spAutoFit/>
          </a:bodyPr>
          <a:lstStyle/>
          <a:p>
            <a:pPr marL="12700">
              <a:lnSpc>
                <a:spcPct val="100000"/>
              </a:lnSpc>
              <a:spcBef>
                <a:spcPts val="100"/>
              </a:spcBef>
            </a:pPr>
            <a:r>
              <a:rPr sz="1800" b="0" spc="-20" dirty="0">
                <a:solidFill>
                  <a:srgbClr val="FFFFFF"/>
                </a:solidFill>
                <a:latin typeface="Franklin Gothic Medium"/>
                <a:cs typeface="Franklin Gothic Medium"/>
              </a:rPr>
              <a:t>Solar</a:t>
            </a:r>
            <a:r>
              <a:rPr sz="1800" b="0" spc="-70" dirty="0">
                <a:solidFill>
                  <a:srgbClr val="FFFFFF"/>
                </a:solidFill>
                <a:latin typeface="Franklin Gothic Medium"/>
                <a:cs typeface="Franklin Gothic Medium"/>
              </a:rPr>
              <a:t> </a:t>
            </a:r>
            <a:r>
              <a:rPr sz="1800" b="0" spc="-45" dirty="0">
                <a:solidFill>
                  <a:srgbClr val="FFFFFF"/>
                </a:solidFill>
                <a:latin typeface="Franklin Gothic Medium"/>
                <a:cs typeface="Franklin Gothic Medium"/>
              </a:rPr>
              <a:t>Wind</a:t>
            </a:r>
            <a:endParaRPr sz="1800">
              <a:latin typeface="Franklin Gothic Medium"/>
              <a:cs typeface="Franklin Gothic Medium"/>
            </a:endParaRPr>
          </a:p>
        </p:txBody>
      </p:sp>
      <p:sp>
        <p:nvSpPr>
          <p:cNvPr id="3" name="object 3"/>
          <p:cNvSpPr txBox="1"/>
          <p:nvPr/>
        </p:nvSpPr>
        <p:spPr>
          <a:xfrm>
            <a:off x="113029" y="1027429"/>
            <a:ext cx="188595" cy="245110"/>
          </a:xfrm>
          <a:prstGeom prst="rect">
            <a:avLst/>
          </a:prstGeom>
        </p:spPr>
        <p:txBody>
          <a:bodyPr vert="horz" wrap="square" lIns="0" tIns="11430" rIns="0" bIns="0" rtlCol="0">
            <a:spAutoFit/>
          </a:bodyPr>
          <a:lstStyle/>
          <a:p>
            <a:pPr marL="12700">
              <a:lnSpc>
                <a:spcPct val="100000"/>
              </a:lnSpc>
              <a:spcBef>
                <a:spcPts val="90"/>
              </a:spcBef>
            </a:pPr>
            <a:r>
              <a:rPr sz="1450" spc="-170" dirty="0">
                <a:solidFill>
                  <a:srgbClr val="6D9FAF"/>
                </a:solidFill>
                <a:latin typeface="Cambria"/>
                <a:cs typeface="Cambria"/>
              </a:rPr>
              <a:t>⦿</a:t>
            </a:r>
            <a:endParaRPr sz="1450">
              <a:latin typeface="Cambria"/>
              <a:cs typeface="Cambria"/>
            </a:endParaRPr>
          </a:p>
        </p:txBody>
      </p:sp>
      <p:sp>
        <p:nvSpPr>
          <p:cNvPr id="4" name="object 4"/>
          <p:cNvSpPr txBox="1"/>
          <p:nvPr/>
        </p:nvSpPr>
        <p:spPr>
          <a:xfrm>
            <a:off x="113029" y="1503425"/>
            <a:ext cx="188595" cy="650240"/>
          </a:xfrm>
          <a:prstGeom prst="rect">
            <a:avLst/>
          </a:prstGeom>
        </p:spPr>
        <p:txBody>
          <a:bodyPr vert="horz" wrap="square" lIns="0" tIns="104139" rIns="0" bIns="0" rtlCol="0">
            <a:spAutoFit/>
          </a:bodyPr>
          <a:lstStyle/>
          <a:p>
            <a:pPr marL="12700">
              <a:lnSpc>
                <a:spcPct val="100000"/>
              </a:lnSpc>
              <a:spcBef>
                <a:spcPts val="819"/>
              </a:spcBef>
            </a:pPr>
            <a:r>
              <a:rPr sz="1450" spc="-170" dirty="0">
                <a:solidFill>
                  <a:srgbClr val="6D9FAF"/>
                </a:solidFill>
                <a:latin typeface="Cambria"/>
                <a:cs typeface="Cambria"/>
              </a:rPr>
              <a:t>⦿</a:t>
            </a:r>
            <a:endParaRPr sz="1450">
              <a:latin typeface="Cambria"/>
              <a:cs typeface="Cambria"/>
            </a:endParaRPr>
          </a:p>
          <a:p>
            <a:pPr marL="12700">
              <a:lnSpc>
                <a:spcPct val="100000"/>
              </a:lnSpc>
              <a:spcBef>
                <a:spcPts val="720"/>
              </a:spcBef>
            </a:pPr>
            <a:r>
              <a:rPr sz="1450" spc="-170" dirty="0">
                <a:solidFill>
                  <a:srgbClr val="6D9FAF"/>
                </a:solidFill>
                <a:latin typeface="Cambria"/>
                <a:cs typeface="Cambria"/>
              </a:rPr>
              <a:t>⦿</a:t>
            </a:r>
            <a:endParaRPr sz="1450">
              <a:latin typeface="Cambria"/>
              <a:cs typeface="Cambria"/>
            </a:endParaRPr>
          </a:p>
        </p:txBody>
      </p:sp>
      <p:sp>
        <p:nvSpPr>
          <p:cNvPr id="5" name="object 5"/>
          <p:cNvSpPr txBox="1"/>
          <p:nvPr/>
        </p:nvSpPr>
        <p:spPr>
          <a:xfrm>
            <a:off x="496569" y="1003300"/>
            <a:ext cx="7091680" cy="1437640"/>
          </a:xfrm>
          <a:prstGeom prst="rect">
            <a:avLst/>
          </a:prstGeom>
        </p:spPr>
        <p:txBody>
          <a:bodyPr vert="horz" wrap="square" lIns="0" tIns="35560" rIns="0" bIns="0" rtlCol="0">
            <a:spAutoFit/>
          </a:bodyPr>
          <a:lstStyle/>
          <a:p>
            <a:pPr marL="12700" marR="5080">
              <a:lnSpc>
                <a:spcPts val="2020"/>
              </a:lnSpc>
              <a:spcBef>
                <a:spcPts val="280"/>
              </a:spcBef>
            </a:pPr>
            <a:r>
              <a:rPr sz="1800" spc="-5" dirty="0">
                <a:solidFill>
                  <a:srgbClr val="FFFFFF"/>
                </a:solidFill>
                <a:latin typeface="Arial MT"/>
                <a:cs typeface="Arial MT"/>
              </a:rPr>
              <a:t>The solar wind is </a:t>
            </a:r>
            <a:r>
              <a:rPr sz="1800" dirty="0">
                <a:solidFill>
                  <a:srgbClr val="FFFFFF"/>
                </a:solidFill>
                <a:latin typeface="Arial MT"/>
                <a:cs typeface="Arial MT"/>
              </a:rPr>
              <a:t>a stream </a:t>
            </a:r>
            <a:r>
              <a:rPr sz="1800" spc="-10" dirty="0">
                <a:solidFill>
                  <a:srgbClr val="FFFFFF"/>
                </a:solidFill>
                <a:latin typeface="Arial MT"/>
                <a:cs typeface="Arial MT"/>
              </a:rPr>
              <a:t>of </a:t>
            </a:r>
            <a:r>
              <a:rPr sz="1800" spc="-5" dirty="0">
                <a:solidFill>
                  <a:srgbClr val="FFFFFF"/>
                </a:solidFill>
                <a:latin typeface="Arial MT"/>
                <a:cs typeface="Arial MT"/>
              </a:rPr>
              <a:t>charged particles ejected from the </a:t>
            </a:r>
            <a:r>
              <a:rPr sz="1800" spc="-10" dirty="0">
                <a:solidFill>
                  <a:srgbClr val="FFFFFF"/>
                </a:solidFill>
                <a:latin typeface="Arial MT"/>
                <a:cs typeface="Arial MT"/>
              </a:rPr>
              <a:t>upper </a:t>
            </a:r>
            <a:r>
              <a:rPr sz="1800" spc="-490" dirty="0">
                <a:solidFill>
                  <a:srgbClr val="FFFFFF"/>
                </a:solidFill>
                <a:latin typeface="Arial MT"/>
                <a:cs typeface="Arial MT"/>
              </a:rPr>
              <a:t> </a:t>
            </a:r>
            <a:r>
              <a:rPr sz="1800" spc="-5" dirty="0">
                <a:solidFill>
                  <a:srgbClr val="FFFFFF"/>
                </a:solidFill>
                <a:latin typeface="Arial MT"/>
                <a:cs typeface="Arial MT"/>
              </a:rPr>
              <a:t>atmosphere</a:t>
            </a:r>
            <a:r>
              <a:rPr sz="1800" dirty="0">
                <a:solidFill>
                  <a:srgbClr val="FFFFFF"/>
                </a:solidFill>
                <a:latin typeface="Arial MT"/>
                <a:cs typeface="Arial MT"/>
              </a:rPr>
              <a:t> </a:t>
            </a:r>
            <a:r>
              <a:rPr sz="1800" spc="-5" dirty="0">
                <a:solidFill>
                  <a:srgbClr val="FFFFFF"/>
                </a:solidFill>
                <a:latin typeface="Arial MT"/>
                <a:cs typeface="Arial MT"/>
              </a:rPr>
              <a:t>of</a:t>
            </a:r>
            <a:r>
              <a:rPr sz="1800" spc="10" dirty="0">
                <a:solidFill>
                  <a:srgbClr val="FFFFFF"/>
                </a:solidFill>
                <a:latin typeface="Arial MT"/>
                <a:cs typeface="Arial MT"/>
              </a:rPr>
              <a:t> </a:t>
            </a:r>
            <a:r>
              <a:rPr sz="1800" spc="-5"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sun.</a:t>
            </a:r>
            <a:r>
              <a:rPr sz="1800" spc="10" dirty="0">
                <a:solidFill>
                  <a:srgbClr val="FFFFFF"/>
                </a:solidFill>
                <a:latin typeface="Arial MT"/>
                <a:cs typeface="Arial MT"/>
              </a:rPr>
              <a:t> </a:t>
            </a:r>
            <a:r>
              <a:rPr sz="1800" dirty="0">
                <a:solidFill>
                  <a:srgbClr val="FFFFFF"/>
                </a:solidFill>
                <a:latin typeface="Arial MT"/>
                <a:cs typeface="Arial MT"/>
              </a:rPr>
              <a:t>It</a:t>
            </a:r>
            <a:r>
              <a:rPr sz="1800" spc="5" dirty="0">
                <a:solidFill>
                  <a:srgbClr val="FFFFFF"/>
                </a:solidFill>
                <a:latin typeface="Arial MT"/>
                <a:cs typeface="Arial MT"/>
              </a:rPr>
              <a:t> </a:t>
            </a:r>
            <a:r>
              <a:rPr sz="1800" spc="-5" dirty="0">
                <a:solidFill>
                  <a:srgbClr val="FFFFFF"/>
                </a:solidFill>
                <a:latin typeface="Arial MT"/>
                <a:cs typeface="Arial MT"/>
              </a:rPr>
              <a:t>mostly</a:t>
            </a:r>
            <a:r>
              <a:rPr sz="1800" spc="10" dirty="0">
                <a:solidFill>
                  <a:srgbClr val="FFFFFF"/>
                </a:solidFill>
                <a:latin typeface="Arial MT"/>
                <a:cs typeface="Arial MT"/>
              </a:rPr>
              <a:t> </a:t>
            </a:r>
            <a:r>
              <a:rPr sz="1800" spc="-5" dirty="0">
                <a:solidFill>
                  <a:srgbClr val="FFFFFF"/>
                </a:solidFill>
                <a:latin typeface="Arial MT"/>
                <a:cs typeface="Arial MT"/>
              </a:rPr>
              <a:t>consists</a:t>
            </a:r>
            <a:r>
              <a:rPr sz="1800" spc="5" dirty="0">
                <a:solidFill>
                  <a:srgbClr val="FFFFFF"/>
                </a:solidFill>
                <a:latin typeface="Arial MT"/>
                <a:cs typeface="Arial MT"/>
              </a:rPr>
              <a:t> </a:t>
            </a:r>
            <a:r>
              <a:rPr sz="1800" spc="-10" dirty="0">
                <a:solidFill>
                  <a:srgbClr val="FFFFFF"/>
                </a:solidFill>
                <a:latin typeface="Arial MT"/>
                <a:cs typeface="Arial MT"/>
              </a:rPr>
              <a:t>of</a:t>
            </a:r>
            <a:r>
              <a:rPr sz="1800" spc="5" dirty="0">
                <a:solidFill>
                  <a:srgbClr val="FFFFFF"/>
                </a:solidFill>
                <a:latin typeface="Arial MT"/>
                <a:cs typeface="Arial MT"/>
              </a:rPr>
              <a:t> </a:t>
            </a:r>
            <a:r>
              <a:rPr sz="1800" spc="-10" dirty="0">
                <a:solidFill>
                  <a:srgbClr val="FFFFFF"/>
                </a:solidFill>
                <a:latin typeface="Arial MT"/>
                <a:cs typeface="Arial MT"/>
              </a:rPr>
              <a:t>electrons</a:t>
            </a:r>
            <a:r>
              <a:rPr sz="1800" spc="5" dirty="0">
                <a:solidFill>
                  <a:srgbClr val="FFFFFF"/>
                </a:solidFill>
                <a:latin typeface="Arial MT"/>
                <a:cs typeface="Arial MT"/>
              </a:rPr>
              <a:t> </a:t>
            </a:r>
            <a:r>
              <a:rPr sz="1800" spc="-10" dirty="0">
                <a:solidFill>
                  <a:srgbClr val="FFFFFF"/>
                </a:solidFill>
                <a:latin typeface="Arial MT"/>
                <a:cs typeface="Arial MT"/>
              </a:rPr>
              <a:t>and</a:t>
            </a:r>
            <a:r>
              <a:rPr sz="1800" spc="-5" dirty="0">
                <a:solidFill>
                  <a:srgbClr val="FFFFFF"/>
                </a:solidFill>
                <a:latin typeface="Arial MT"/>
                <a:cs typeface="Arial MT"/>
              </a:rPr>
              <a:t> protons.</a:t>
            </a:r>
            <a:endParaRPr sz="1800">
              <a:latin typeface="Arial MT"/>
              <a:cs typeface="Arial MT"/>
            </a:endParaRPr>
          </a:p>
          <a:p>
            <a:pPr marL="12700">
              <a:lnSpc>
                <a:spcPct val="100000"/>
              </a:lnSpc>
              <a:spcBef>
                <a:spcPts val="259"/>
              </a:spcBef>
            </a:pPr>
            <a:r>
              <a:rPr sz="1800" spc="-5" dirty="0">
                <a:solidFill>
                  <a:srgbClr val="FFFFFF"/>
                </a:solidFill>
                <a:latin typeface="Arial MT"/>
                <a:cs typeface="Arial MT"/>
              </a:rPr>
              <a:t>The</a:t>
            </a:r>
            <a:r>
              <a:rPr sz="1800" spc="-10" dirty="0">
                <a:solidFill>
                  <a:srgbClr val="FFFFFF"/>
                </a:solidFill>
                <a:latin typeface="Arial MT"/>
                <a:cs typeface="Arial MT"/>
              </a:rPr>
              <a:t> </a:t>
            </a:r>
            <a:r>
              <a:rPr sz="1800" dirty="0">
                <a:solidFill>
                  <a:srgbClr val="FFFFFF"/>
                </a:solidFill>
                <a:latin typeface="Arial MT"/>
                <a:cs typeface="Arial MT"/>
              </a:rPr>
              <a:t>stream</a:t>
            </a:r>
            <a:r>
              <a:rPr sz="1800" spc="-5" dirty="0">
                <a:solidFill>
                  <a:srgbClr val="FFFFFF"/>
                </a:solidFill>
                <a:latin typeface="Arial MT"/>
                <a:cs typeface="Arial MT"/>
              </a:rPr>
              <a:t> </a:t>
            </a:r>
            <a:r>
              <a:rPr sz="1800" spc="-10" dirty="0">
                <a:solidFill>
                  <a:srgbClr val="FFFFFF"/>
                </a:solidFill>
                <a:latin typeface="Arial MT"/>
                <a:cs typeface="Arial MT"/>
              </a:rPr>
              <a:t>of</a:t>
            </a:r>
            <a:r>
              <a:rPr sz="1800" spc="5" dirty="0">
                <a:solidFill>
                  <a:srgbClr val="FFFFFF"/>
                </a:solidFill>
                <a:latin typeface="Arial MT"/>
                <a:cs typeface="Arial MT"/>
              </a:rPr>
              <a:t> </a:t>
            </a:r>
            <a:r>
              <a:rPr sz="1800" spc="-5" dirty="0">
                <a:solidFill>
                  <a:srgbClr val="FFFFFF"/>
                </a:solidFill>
                <a:latin typeface="Arial MT"/>
                <a:cs typeface="Arial MT"/>
              </a:rPr>
              <a:t>particles</a:t>
            </a:r>
            <a:r>
              <a:rPr sz="1800" spc="-10" dirty="0">
                <a:solidFill>
                  <a:srgbClr val="FFFFFF"/>
                </a:solidFill>
                <a:latin typeface="Arial MT"/>
                <a:cs typeface="Arial MT"/>
              </a:rPr>
              <a:t> </a:t>
            </a:r>
            <a:r>
              <a:rPr sz="1800" spc="-5" dirty="0">
                <a:solidFill>
                  <a:srgbClr val="FFFFFF"/>
                </a:solidFill>
                <a:latin typeface="Arial MT"/>
                <a:cs typeface="Arial MT"/>
              </a:rPr>
              <a:t>varies in</a:t>
            </a:r>
            <a:r>
              <a:rPr sz="1800" spc="-10" dirty="0">
                <a:solidFill>
                  <a:srgbClr val="FFFFFF"/>
                </a:solidFill>
                <a:latin typeface="Arial MT"/>
                <a:cs typeface="Arial MT"/>
              </a:rPr>
              <a:t> </a:t>
            </a:r>
            <a:r>
              <a:rPr sz="1800" spc="-5" dirty="0">
                <a:solidFill>
                  <a:srgbClr val="FFFFFF"/>
                </a:solidFill>
                <a:latin typeface="Arial MT"/>
                <a:cs typeface="Arial MT"/>
              </a:rPr>
              <a:t>temperature</a:t>
            </a:r>
            <a:r>
              <a:rPr sz="1800" spc="-10" dirty="0">
                <a:solidFill>
                  <a:srgbClr val="FFFFFF"/>
                </a:solidFill>
                <a:latin typeface="Arial MT"/>
                <a:cs typeface="Arial MT"/>
              </a:rPr>
              <a:t> and</a:t>
            </a:r>
            <a:r>
              <a:rPr sz="1800" spc="-5" dirty="0">
                <a:solidFill>
                  <a:srgbClr val="FFFFFF"/>
                </a:solidFill>
                <a:latin typeface="Arial MT"/>
                <a:cs typeface="Arial MT"/>
              </a:rPr>
              <a:t> speed</a:t>
            </a:r>
            <a:r>
              <a:rPr sz="1800" spc="-10" dirty="0">
                <a:solidFill>
                  <a:srgbClr val="FFFFFF"/>
                </a:solidFill>
                <a:latin typeface="Arial MT"/>
                <a:cs typeface="Arial MT"/>
              </a:rPr>
              <a:t> </a:t>
            </a:r>
            <a:r>
              <a:rPr sz="1800" spc="-5" dirty="0">
                <a:solidFill>
                  <a:srgbClr val="FFFFFF"/>
                </a:solidFill>
                <a:latin typeface="Arial MT"/>
                <a:cs typeface="Arial MT"/>
              </a:rPr>
              <a:t>over</a:t>
            </a:r>
            <a:r>
              <a:rPr sz="1800" dirty="0">
                <a:solidFill>
                  <a:srgbClr val="FFFFFF"/>
                </a:solidFill>
                <a:latin typeface="Arial MT"/>
                <a:cs typeface="Arial MT"/>
              </a:rPr>
              <a:t> </a:t>
            </a:r>
            <a:r>
              <a:rPr sz="1800" spc="-5" dirty="0">
                <a:solidFill>
                  <a:srgbClr val="FFFFFF"/>
                </a:solidFill>
                <a:latin typeface="Arial MT"/>
                <a:cs typeface="Arial MT"/>
              </a:rPr>
              <a:t>time.</a:t>
            </a:r>
            <a:endParaRPr sz="1800">
              <a:latin typeface="Arial MT"/>
              <a:cs typeface="Arial MT"/>
            </a:endParaRPr>
          </a:p>
          <a:p>
            <a:pPr marL="12700" marR="404495">
              <a:lnSpc>
                <a:spcPts val="2020"/>
              </a:lnSpc>
              <a:spcBef>
                <a:spcPts val="480"/>
              </a:spcBef>
            </a:pPr>
            <a:r>
              <a:rPr sz="1800" spc="-5" dirty="0">
                <a:solidFill>
                  <a:srgbClr val="FFFFFF"/>
                </a:solidFill>
                <a:latin typeface="Arial MT"/>
                <a:cs typeface="Arial MT"/>
              </a:rPr>
              <a:t>These</a:t>
            </a:r>
            <a:r>
              <a:rPr sz="1800" spc="-20" dirty="0">
                <a:solidFill>
                  <a:srgbClr val="FFFFFF"/>
                </a:solidFill>
                <a:latin typeface="Arial MT"/>
                <a:cs typeface="Arial MT"/>
              </a:rPr>
              <a:t> </a:t>
            </a:r>
            <a:r>
              <a:rPr sz="1800" spc="-5" dirty="0">
                <a:solidFill>
                  <a:srgbClr val="FFFFFF"/>
                </a:solidFill>
                <a:latin typeface="Arial MT"/>
                <a:cs typeface="Arial MT"/>
              </a:rPr>
              <a:t>particles </a:t>
            </a:r>
            <a:r>
              <a:rPr sz="1800" dirty="0">
                <a:solidFill>
                  <a:srgbClr val="FFFFFF"/>
                </a:solidFill>
                <a:latin typeface="Arial MT"/>
                <a:cs typeface="Arial MT"/>
              </a:rPr>
              <a:t>can</a:t>
            </a:r>
            <a:r>
              <a:rPr sz="1800" spc="-5" dirty="0">
                <a:solidFill>
                  <a:srgbClr val="FFFFFF"/>
                </a:solidFill>
                <a:latin typeface="Arial MT"/>
                <a:cs typeface="Arial MT"/>
              </a:rPr>
              <a:t> escape the sun's</a:t>
            </a:r>
            <a:r>
              <a:rPr sz="1800" dirty="0">
                <a:solidFill>
                  <a:srgbClr val="FFFFFF"/>
                </a:solidFill>
                <a:latin typeface="Arial MT"/>
                <a:cs typeface="Arial MT"/>
              </a:rPr>
              <a:t> </a:t>
            </a:r>
            <a:r>
              <a:rPr sz="1800" spc="-5" dirty="0">
                <a:solidFill>
                  <a:srgbClr val="FFFFFF"/>
                </a:solidFill>
                <a:latin typeface="Arial MT"/>
                <a:cs typeface="Arial MT"/>
              </a:rPr>
              <a:t>gravity</a:t>
            </a:r>
            <a:r>
              <a:rPr sz="1800" spc="5" dirty="0">
                <a:solidFill>
                  <a:srgbClr val="FFFFFF"/>
                </a:solidFill>
                <a:latin typeface="Arial MT"/>
                <a:cs typeface="Arial MT"/>
              </a:rPr>
              <a:t> </a:t>
            </a:r>
            <a:r>
              <a:rPr sz="1800" spc="-10" dirty="0">
                <a:solidFill>
                  <a:srgbClr val="FFFFFF"/>
                </a:solidFill>
                <a:latin typeface="Arial MT"/>
                <a:cs typeface="Arial MT"/>
              </a:rPr>
              <a:t>because</a:t>
            </a:r>
            <a:r>
              <a:rPr sz="1800" spc="-5" dirty="0">
                <a:solidFill>
                  <a:srgbClr val="FFFFFF"/>
                </a:solidFill>
                <a:latin typeface="Arial MT"/>
                <a:cs typeface="Arial MT"/>
              </a:rPr>
              <a:t> of</a:t>
            </a:r>
            <a:r>
              <a:rPr sz="1800" dirty="0">
                <a:solidFill>
                  <a:srgbClr val="FFFFFF"/>
                </a:solidFill>
                <a:latin typeface="Arial MT"/>
                <a:cs typeface="Arial MT"/>
              </a:rPr>
              <a:t> </a:t>
            </a:r>
            <a:r>
              <a:rPr sz="1800" spc="-5" dirty="0">
                <a:solidFill>
                  <a:srgbClr val="FFFFFF"/>
                </a:solidFill>
                <a:latin typeface="Arial MT"/>
                <a:cs typeface="Arial MT"/>
              </a:rPr>
              <a:t>their </a:t>
            </a:r>
            <a:r>
              <a:rPr sz="1800" spc="-10" dirty="0">
                <a:solidFill>
                  <a:srgbClr val="FFFFFF"/>
                </a:solidFill>
                <a:latin typeface="Arial MT"/>
                <a:cs typeface="Arial MT"/>
              </a:rPr>
              <a:t>high </a:t>
            </a:r>
            <a:r>
              <a:rPr sz="1800" spc="-484" dirty="0">
                <a:solidFill>
                  <a:srgbClr val="FFFFFF"/>
                </a:solidFill>
                <a:latin typeface="Arial MT"/>
                <a:cs typeface="Arial MT"/>
              </a:rPr>
              <a:t> </a:t>
            </a:r>
            <a:r>
              <a:rPr sz="1800" spc="-5" dirty="0">
                <a:solidFill>
                  <a:srgbClr val="FFFFFF"/>
                </a:solidFill>
                <a:latin typeface="Arial MT"/>
                <a:cs typeface="Arial MT"/>
              </a:rPr>
              <a:t>kinetic</a:t>
            </a:r>
            <a:r>
              <a:rPr sz="1800" spc="5" dirty="0">
                <a:solidFill>
                  <a:srgbClr val="FFFFFF"/>
                </a:solidFill>
                <a:latin typeface="Arial MT"/>
                <a:cs typeface="Arial MT"/>
              </a:rPr>
              <a:t> </a:t>
            </a:r>
            <a:r>
              <a:rPr sz="1800" spc="-10" dirty="0">
                <a:solidFill>
                  <a:srgbClr val="FFFFFF"/>
                </a:solidFill>
                <a:latin typeface="Arial MT"/>
                <a:cs typeface="Arial MT"/>
              </a:rPr>
              <a:t>energy</a:t>
            </a:r>
            <a:r>
              <a:rPr sz="1800" spc="5" dirty="0">
                <a:solidFill>
                  <a:srgbClr val="FFFFFF"/>
                </a:solidFill>
                <a:latin typeface="Arial MT"/>
                <a:cs typeface="Arial MT"/>
              </a:rPr>
              <a:t> </a:t>
            </a:r>
            <a:r>
              <a:rPr sz="1800" spc="-10" dirty="0">
                <a:solidFill>
                  <a:srgbClr val="FFFFFF"/>
                </a:solidFill>
                <a:latin typeface="Arial MT"/>
                <a:cs typeface="Arial MT"/>
              </a:rPr>
              <a:t>and</a:t>
            </a:r>
            <a:r>
              <a:rPr sz="1800" spc="-5" dirty="0">
                <a:solidFill>
                  <a:srgbClr val="FFFFFF"/>
                </a:solidFill>
                <a:latin typeface="Arial MT"/>
                <a:cs typeface="Arial MT"/>
              </a:rPr>
              <a:t> the high</a:t>
            </a:r>
            <a:r>
              <a:rPr sz="1800" spc="-10" dirty="0">
                <a:solidFill>
                  <a:srgbClr val="FFFFFF"/>
                </a:solidFill>
                <a:latin typeface="Arial MT"/>
                <a:cs typeface="Arial MT"/>
              </a:rPr>
              <a:t> </a:t>
            </a:r>
            <a:r>
              <a:rPr sz="1800" spc="-5" dirty="0">
                <a:solidFill>
                  <a:srgbClr val="FFFFFF"/>
                </a:solidFill>
                <a:latin typeface="Arial MT"/>
                <a:cs typeface="Arial MT"/>
              </a:rPr>
              <a:t>temperature </a:t>
            </a:r>
            <a:r>
              <a:rPr sz="1800" spc="-10" dirty="0">
                <a:solidFill>
                  <a:srgbClr val="FFFFFF"/>
                </a:solidFill>
                <a:latin typeface="Arial MT"/>
                <a:cs typeface="Arial MT"/>
              </a:rPr>
              <a:t>of</a:t>
            </a:r>
            <a:r>
              <a:rPr sz="1800" spc="5" dirty="0">
                <a:solidFill>
                  <a:srgbClr val="FFFFFF"/>
                </a:solidFill>
                <a:latin typeface="Arial MT"/>
                <a:cs typeface="Arial MT"/>
              </a:rPr>
              <a:t> </a:t>
            </a:r>
            <a:r>
              <a:rPr sz="1800" spc="-5" dirty="0">
                <a:solidFill>
                  <a:srgbClr val="FFFFFF"/>
                </a:solidFill>
                <a:latin typeface="Arial MT"/>
                <a:cs typeface="Arial MT"/>
              </a:rPr>
              <a:t>the corona.</a:t>
            </a:r>
            <a:endParaRPr sz="1800">
              <a:latin typeface="Arial MT"/>
              <a:cs typeface="Arial MT"/>
            </a:endParaRPr>
          </a:p>
        </p:txBody>
      </p:sp>
      <p:grpSp>
        <p:nvGrpSpPr>
          <p:cNvPr id="6" name="object 6"/>
          <p:cNvGrpSpPr/>
          <p:nvPr/>
        </p:nvGrpSpPr>
        <p:grpSpPr>
          <a:xfrm>
            <a:off x="0" y="3276600"/>
            <a:ext cx="9144000" cy="3581400"/>
            <a:chOff x="0" y="3276600"/>
            <a:chExt cx="9144000" cy="3581400"/>
          </a:xfrm>
        </p:grpSpPr>
        <p:pic>
          <p:nvPicPr>
            <p:cNvPr id="7" name="object 7"/>
            <p:cNvPicPr/>
            <p:nvPr/>
          </p:nvPicPr>
          <p:blipFill>
            <a:blip r:embed="rId2" cstate="print"/>
            <a:stretch>
              <a:fillRect/>
            </a:stretch>
          </p:blipFill>
          <p:spPr>
            <a:xfrm>
              <a:off x="0" y="3935730"/>
              <a:ext cx="3810000" cy="2086610"/>
            </a:xfrm>
            <a:prstGeom prst="rect">
              <a:avLst/>
            </a:prstGeom>
          </p:spPr>
        </p:pic>
        <p:pic>
          <p:nvPicPr>
            <p:cNvPr id="8" name="object 8"/>
            <p:cNvPicPr/>
            <p:nvPr/>
          </p:nvPicPr>
          <p:blipFill>
            <a:blip r:embed="rId3" cstate="print"/>
            <a:stretch>
              <a:fillRect/>
            </a:stretch>
          </p:blipFill>
          <p:spPr>
            <a:xfrm>
              <a:off x="3703320" y="3276600"/>
              <a:ext cx="5440680" cy="3581400"/>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219" y="417829"/>
            <a:ext cx="1899285" cy="330200"/>
          </a:xfrm>
          <a:prstGeom prst="rect">
            <a:avLst/>
          </a:prstGeom>
        </p:spPr>
        <p:txBody>
          <a:bodyPr vert="horz" wrap="square" lIns="0" tIns="12700" rIns="0" bIns="0" rtlCol="0">
            <a:spAutoFit/>
          </a:bodyPr>
          <a:lstStyle/>
          <a:p>
            <a:pPr marL="12700">
              <a:lnSpc>
                <a:spcPct val="100000"/>
              </a:lnSpc>
              <a:spcBef>
                <a:spcPts val="100"/>
              </a:spcBef>
            </a:pPr>
            <a:r>
              <a:rPr sz="2000" b="0" spc="-20" dirty="0">
                <a:solidFill>
                  <a:srgbClr val="FFFFFF"/>
                </a:solidFill>
                <a:latin typeface="Franklin Gothic Medium"/>
                <a:cs typeface="Franklin Gothic Medium"/>
              </a:rPr>
              <a:t>Exploring</a:t>
            </a:r>
            <a:r>
              <a:rPr sz="2000" b="0" spc="-30" dirty="0">
                <a:solidFill>
                  <a:srgbClr val="FFFFFF"/>
                </a:solidFill>
                <a:latin typeface="Franklin Gothic Medium"/>
                <a:cs typeface="Franklin Gothic Medium"/>
              </a:rPr>
              <a:t> </a:t>
            </a:r>
            <a:r>
              <a:rPr sz="2000" b="0" spc="-20" dirty="0">
                <a:solidFill>
                  <a:srgbClr val="FFFFFF"/>
                </a:solidFill>
                <a:latin typeface="Franklin Gothic Medium"/>
                <a:cs typeface="Franklin Gothic Medium"/>
              </a:rPr>
              <a:t>the</a:t>
            </a:r>
            <a:r>
              <a:rPr sz="2000" b="0" spc="-30" dirty="0">
                <a:solidFill>
                  <a:srgbClr val="FFFFFF"/>
                </a:solidFill>
                <a:latin typeface="Franklin Gothic Medium"/>
                <a:cs typeface="Franklin Gothic Medium"/>
              </a:rPr>
              <a:t> </a:t>
            </a:r>
            <a:r>
              <a:rPr sz="2000" b="0" spc="-5" dirty="0">
                <a:solidFill>
                  <a:srgbClr val="FFFFFF"/>
                </a:solidFill>
                <a:latin typeface="Franklin Gothic Medium"/>
                <a:cs typeface="Franklin Gothic Medium"/>
              </a:rPr>
              <a:t>Sun</a:t>
            </a:r>
            <a:endParaRPr sz="2000">
              <a:latin typeface="Franklin Gothic Medium"/>
              <a:cs typeface="Franklin Gothic Medium"/>
            </a:endParaRPr>
          </a:p>
        </p:txBody>
      </p:sp>
      <p:sp>
        <p:nvSpPr>
          <p:cNvPr id="3" name="object 3"/>
          <p:cNvSpPr txBox="1"/>
          <p:nvPr/>
        </p:nvSpPr>
        <p:spPr>
          <a:xfrm>
            <a:off x="240029" y="1076959"/>
            <a:ext cx="5114925" cy="2437130"/>
          </a:xfrm>
          <a:prstGeom prst="rect">
            <a:avLst/>
          </a:prstGeom>
        </p:spPr>
        <p:txBody>
          <a:bodyPr vert="horz" wrap="square" lIns="0" tIns="76200" rIns="0" bIns="0" rtlCol="0">
            <a:spAutoFit/>
          </a:bodyPr>
          <a:lstStyle/>
          <a:p>
            <a:pPr marL="38100">
              <a:lnSpc>
                <a:spcPct val="100000"/>
              </a:lnSpc>
              <a:spcBef>
                <a:spcPts val="600"/>
              </a:spcBef>
            </a:pPr>
            <a:r>
              <a:rPr sz="3600" spc="-397" baseline="6944" dirty="0">
                <a:solidFill>
                  <a:srgbClr val="6D9FAF"/>
                </a:solidFill>
                <a:latin typeface="Cambria"/>
                <a:cs typeface="Cambria"/>
              </a:rPr>
              <a:t>⦿</a:t>
            </a:r>
            <a:r>
              <a:rPr sz="3600" spc="-352" baseline="6944" dirty="0">
                <a:solidFill>
                  <a:srgbClr val="6D9FAF"/>
                </a:solidFill>
                <a:latin typeface="Cambria"/>
                <a:cs typeface="Cambria"/>
              </a:rPr>
              <a:t> </a:t>
            </a:r>
            <a:r>
              <a:rPr sz="3000" dirty="0">
                <a:solidFill>
                  <a:srgbClr val="FFFFFF"/>
                </a:solidFill>
                <a:latin typeface="Arial MT"/>
                <a:cs typeface="Arial MT"/>
              </a:rPr>
              <a:t>Skylab</a:t>
            </a:r>
            <a:endParaRPr sz="3000">
              <a:latin typeface="Arial MT"/>
              <a:cs typeface="Arial MT"/>
            </a:endParaRPr>
          </a:p>
          <a:p>
            <a:pPr marL="420370" marR="410209" indent="-382270">
              <a:lnSpc>
                <a:spcPts val="3350"/>
              </a:lnSpc>
              <a:spcBef>
                <a:spcPts val="820"/>
              </a:spcBef>
            </a:pPr>
            <a:r>
              <a:rPr sz="3600" spc="-397" baseline="6944" dirty="0">
                <a:solidFill>
                  <a:srgbClr val="6D9FAF"/>
                </a:solidFill>
                <a:latin typeface="Cambria"/>
                <a:cs typeface="Cambria"/>
              </a:rPr>
              <a:t>⦿</a:t>
            </a:r>
            <a:r>
              <a:rPr sz="3600" spc="-284" baseline="6944" dirty="0">
                <a:solidFill>
                  <a:srgbClr val="6D9FAF"/>
                </a:solidFill>
                <a:latin typeface="Cambria"/>
                <a:cs typeface="Cambria"/>
              </a:rPr>
              <a:t> </a:t>
            </a:r>
            <a:r>
              <a:rPr sz="3000" spc="-5" dirty="0">
                <a:solidFill>
                  <a:srgbClr val="FFFFFF"/>
                </a:solidFill>
                <a:latin typeface="Arial MT"/>
                <a:cs typeface="Arial MT"/>
              </a:rPr>
              <a:t>SOHO</a:t>
            </a:r>
            <a:r>
              <a:rPr sz="3000" spc="-20" dirty="0">
                <a:solidFill>
                  <a:srgbClr val="FFFFFF"/>
                </a:solidFill>
                <a:latin typeface="Arial MT"/>
                <a:cs typeface="Arial MT"/>
              </a:rPr>
              <a:t> </a:t>
            </a:r>
            <a:r>
              <a:rPr sz="3000" dirty="0">
                <a:solidFill>
                  <a:srgbClr val="FFFFFF"/>
                </a:solidFill>
                <a:latin typeface="Arial MT"/>
                <a:cs typeface="Arial MT"/>
              </a:rPr>
              <a:t>–</a:t>
            </a:r>
            <a:r>
              <a:rPr sz="3000" spc="-20" dirty="0">
                <a:solidFill>
                  <a:srgbClr val="FFFFFF"/>
                </a:solidFill>
                <a:latin typeface="Arial MT"/>
                <a:cs typeface="Arial MT"/>
              </a:rPr>
              <a:t> </a:t>
            </a:r>
            <a:r>
              <a:rPr sz="3000" dirty="0">
                <a:solidFill>
                  <a:srgbClr val="FFFFFF"/>
                </a:solidFill>
                <a:latin typeface="Arial MT"/>
                <a:cs typeface="Arial MT"/>
              </a:rPr>
              <a:t>SOlar</a:t>
            </a:r>
            <a:r>
              <a:rPr sz="3000" spc="-20" dirty="0">
                <a:solidFill>
                  <a:srgbClr val="FFFFFF"/>
                </a:solidFill>
                <a:latin typeface="Arial MT"/>
                <a:cs typeface="Arial MT"/>
              </a:rPr>
              <a:t> </a:t>
            </a:r>
            <a:r>
              <a:rPr sz="3000" dirty="0">
                <a:solidFill>
                  <a:srgbClr val="FFFFFF"/>
                </a:solidFill>
                <a:latin typeface="Arial MT"/>
                <a:cs typeface="Arial MT"/>
              </a:rPr>
              <a:t>and </a:t>
            </a:r>
            <a:r>
              <a:rPr sz="3000" spc="5" dirty="0">
                <a:solidFill>
                  <a:srgbClr val="FFFFFF"/>
                </a:solidFill>
                <a:latin typeface="Arial MT"/>
                <a:cs typeface="Arial MT"/>
              </a:rPr>
              <a:t> </a:t>
            </a:r>
            <a:r>
              <a:rPr sz="3000" spc="-5" dirty="0">
                <a:solidFill>
                  <a:srgbClr val="FFFFFF"/>
                </a:solidFill>
                <a:latin typeface="Arial MT"/>
                <a:cs typeface="Arial MT"/>
              </a:rPr>
              <a:t>Heliospheric</a:t>
            </a:r>
            <a:r>
              <a:rPr sz="3000" spc="-35" dirty="0">
                <a:solidFill>
                  <a:srgbClr val="FFFFFF"/>
                </a:solidFill>
                <a:latin typeface="Arial MT"/>
                <a:cs typeface="Arial MT"/>
              </a:rPr>
              <a:t> </a:t>
            </a:r>
            <a:r>
              <a:rPr sz="3000" spc="-5" dirty="0">
                <a:solidFill>
                  <a:srgbClr val="FFFFFF"/>
                </a:solidFill>
                <a:latin typeface="Arial MT"/>
                <a:cs typeface="Arial MT"/>
              </a:rPr>
              <a:t>Observatory</a:t>
            </a:r>
            <a:endParaRPr sz="3000">
              <a:latin typeface="Arial MT"/>
              <a:cs typeface="Arial MT"/>
            </a:endParaRPr>
          </a:p>
          <a:p>
            <a:pPr marL="420370" marR="30480" indent="-382270">
              <a:lnSpc>
                <a:spcPts val="3350"/>
              </a:lnSpc>
              <a:spcBef>
                <a:spcPts val="740"/>
              </a:spcBef>
            </a:pPr>
            <a:r>
              <a:rPr sz="3600" spc="-397" baseline="6944" dirty="0">
                <a:solidFill>
                  <a:srgbClr val="6D9FAF"/>
                </a:solidFill>
                <a:latin typeface="Cambria"/>
                <a:cs typeface="Cambria"/>
              </a:rPr>
              <a:t>⦿</a:t>
            </a:r>
            <a:r>
              <a:rPr sz="3600" spc="-390" baseline="6944" dirty="0">
                <a:solidFill>
                  <a:srgbClr val="6D9FAF"/>
                </a:solidFill>
                <a:latin typeface="Cambria"/>
                <a:cs typeface="Cambria"/>
              </a:rPr>
              <a:t> </a:t>
            </a:r>
            <a:r>
              <a:rPr sz="3000" dirty="0">
                <a:solidFill>
                  <a:srgbClr val="FFFFFF"/>
                </a:solidFill>
                <a:latin typeface="Arial MT"/>
                <a:cs typeface="Arial MT"/>
              </a:rPr>
              <a:t>STEREO - Solar </a:t>
            </a:r>
            <a:r>
              <a:rPr sz="3000" spc="-5" dirty="0">
                <a:solidFill>
                  <a:srgbClr val="FFFFFF"/>
                </a:solidFill>
                <a:latin typeface="Arial MT"/>
                <a:cs typeface="Arial MT"/>
              </a:rPr>
              <a:t>TErrestrial </a:t>
            </a:r>
            <a:r>
              <a:rPr sz="3000" spc="-819" dirty="0">
                <a:solidFill>
                  <a:srgbClr val="FFFFFF"/>
                </a:solidFill>
                <a:latin typeface="Arial MT"/>
                <a:cs typeface="Arial MT"/>
              </a:rPr>
              <a:t> </a:t>
            </a:r>
            <a:r>
              <a:rPr sz="3000" spc="-5" dirty="0">
                <a:solidFill>
                  <a:srgbClr val="FFFFFF"/>
                </a:solidFill>
                <a:latin typeface="Arial MT"/>
                <a:cs typeface="Arial MT"/>
              </a:rPr>
              <a:t>RElations</a:t>
            </a:r>
            <a:r>
              <a:rPr sz="3000" spc="-10" dirty="0">
                <a:solidFill>
                  <a:srgbClr val="FFFFFF"/>
                </a:solidFill>
                <a:latin typeface="Arial MT"/>
                <a:cs typeface="Arial MT"/>
              </a:rPr>
              <a:t> </a:t>
            </a:r>
            <a:r>
              <a:rPr sz="3000" spc="-5" dirty="0">
                <a:solidFill>
                  <a:srgbClr val="FFFFFF"/>
                </a:solidFill>
                <a:latin typeface="Arial MT"/>
                <a:cs typeface="Arial MT"/>
              </a:rPr>
              <a:t>Observatory</a:t>
            </a:r>
            <a:endParaRPr sz="3000">
              <a:latin typeface="Arial MT"/>
              <a:cs typeface="Arial MT"/>
            </a:endParaRPr>
          </a:p>
        </p:txBody>
      </p:sp>
      <p:grpSp>
        <p:nvGrpSpPr>
          <p:cNvPr id="4" name="object 4"/>
          <p:cNvGrpSpPr/>
          <p:nvPr/>
        </p:nvGrpSpPr>
        <p:grpSpPr>
          <a:xfrm>
            <a:off x="6010275" y="0"/>
            <a:ext cx="3133725" cy="6105525"/>
            <a:chOff x="6010275" y="0"/>
            <a:chExt cx="3133725" cy="6105525"/>
          </a:xfrm>
        </p:grpSpPr>
        <p:pic>
          <p:nvPicPr>
            <p:cNvPr id="5" name="object 5"/>
            <p:cNvPicPr/>
            <p:nvPr/>
          </p:nvPicPr>
          <p:blipFill>
            <a:blip r:embed="rId2" cstate="print"/>
            <a:stretch>
              <a:fillRect/>
            </a:stretch>
          </p:blipFill>
          <p:spPr>
            <a:xfrm>
              <a:off x="6019800" y="0"/>
              <a:ext cx="3124200" cy="2908300"/>
            </a:xfrm>
            <a:prstGeom prst="rect">
              <a:avLst/>
            </a:prstGeom>
          </p:spPr>
        </p:pic>
        <p:pic>
          <p:nvPicPr>
            <p:cNvPr id="6" name="object 6"/>
            <p:cNvPicPr/>
            <p:nvPr/>
          </p:nvPicPr>
          <p:blipFill>
            <a:blip r:embed="rId3" cstate="print"/>
            <a:stretch>
              <a:fillRect/>
            </a:stretch>
          </p:blipFill>
          <p:spPr>
            <a:xfrm>
              <a:off x="6019800" y="2819400"/>
              <a:ext cx="3124200" cy="3282950"/>
            </a:xfrm>
            <a:prstGeom prst="rect">
              <a:avLst/>
            </a:prstGeom>
          </p:spPr>
        </p:pic>
        <p:sp>
          <p:nvSpPr>
            <p:cNvPr id="7" name="object 7"/>
            <p:cNvSpPr/>
            <p:nvPr/>
          </p:nvSpPr>
          <p:spPr>
            <a:xfrm>
              <a:off x="6019800" y="5791200"/>
              <a:ext cx="381000" cy="304800"/>
            </a:xfrm>
            <a:custGeom>
              <a:avLst/>
              <a:gdLst/>
              <a:ahLst/>
              <a:cxnLst/>
              <a:rect l="l" t="t" r="r" b="b"/>
              <a:pathLst>
                <a:path w="381000" h="304800">
                  <a:moveTo>
                    <a:pt x="381000" y="0"/>
                  </a:moveTo>
                  <a:lnTo>
                    <a:pt x="0" y="0"/>
                  </a:lnTo>
                  <a:lnTo>
                    <a:pt x="0" y="304800"/>
                  </a:lnTo>
                  <a:lnTo>
                    <a:pt x="381000" y="304800"/>
                  </a:lnTo>
                  <a:lnTo>
                    <a:pt x="381000" y="0"/>
                  </a:lnTo>
                  <a:close/>
                </a:path>
              </a:pathLst>
            </a:custGeom>
            <a:solidFill>
              <a:srgbClr val="6D9FAF"/>
            </a:solidFill>
          </p:spPr>
          <p:txBody>
            <a:bodyPr wrap="square" lIns="0" tIns="0" rIns="0" bIns="0" rtlCol="0"/>
            <a:lstStyle/>
            <a:p>
              <a:endParaRPr/>
            </a:p>
          </p:txBody>
        </p:sp>
        <p:sp>
          <p:nvSpPr>
            <p:cNvPr id="8" name="object 8"/>
            <p:cNvSpPr/>
            <p:nvPr/>
          </p:nvSpPr>
          <p:spPr>
            <a:xfrm>
              <a:off x="6019800" y="5791200"/>
              <a:ext cx="381000" cy="304800"/>
            </a:xfrm>
            <a:custGeom>
              <a:avLst/>
              <a:gdLst/>
              <a:ahLst/>
              <a:cxnLst/>
              <a:rect l="l" t="t" r="r" b="b"/>
              <a:pathLst>
                <a:path w="381000" h="304800">
                  <a:moveTo>
                    <a:pt x="0" y="0"/>
                  </a:moveTo>
                  <a:lnTo>
                    <a:pt x="381000" y="0"/>
                  </a:lnTo>
                  <a:lnTo>
                    <a:pt x="381000" y="304800"/>
                  </a:lnTo>
                  <a:lnTo>
                    <a:pt x="0" y="304800"/>
                  </a:lnTo>
                  <a:lnTo>
                    <a:pt x="0" y="0"/>
                  </a:lnTo>
                  <a:close/>
                </a:path>
              </a:pathLst>
            </a:custGeom>
            <a:ln w="19048">
              <a:solidFill>
                <a:srgbClr val="4E737F"/>
              </a:solidFill>
            </a:ln>
          </p:spPr>
          <p:txBody>
            <a:bodyPr wrap="square" lIns="0" tIns="0" rIns="0" bIns="0" rtlCol="0"/>
            <a:lstStyle/>
            <a:p>
              <a:endParaRPr/>
            </a:p>
          </p:txBody>
        </p:sp>
        <p:sp>
          <p:nvSpPr>
            <p:cNvPr id="9" name="object 9"/>
            <p:cNvSpPr/>
            <p:nvPr/>
          </p:nvSpPr>
          <p:spPr>
            <a:xfrm>
              <a:off x="6019800" y="5791200"/>
              <a:ext cx="381000" cy="19050"/>
            </a:xfrm>
            <a:custGeom>
              <a:avLst/>
              <a:gdLst/>
              <a:ahLst/>
              <a:cxnLst/>
              <a:rect l="l" t="t" r="r" b="b"/>
              <a:pathLst>
                <a:path w="381000" h="19050">
                  <a:moveTo>
                    <a:pt x="381000" y="0"/>
                  </a:moveTo>
                  <a:lnTo>
                    <a:pt x="0" y="0"/>
                  </a:lnTo>
                  <a:lnTo>
                    <a:pt x="19050" y="19050"/>
                  </a:lnTo>
                  <a:lnTo>
                    <a:pt x="361950" y="19050"/>
                  </a:lnTo>
                  <a:lnTo>
                    <a:pt x="381000" y="0"/>
                  </a:lnTo>
                  <a:close/>
                </a:path>
              </a:pathLst>
            </a:custGeom>
            <a:solidFill>
              <a:srgbClr val="77AEBF"/>
            </a:solidFill>
          </p:spPr>
          <p:txBody>
            <a:bodyPr wrap="square" lIns="0" tIns="0" rIns="0" bIns="0" rtlCol="0"/>
            <a:lstStyle/>
            <a:p>
              <a:endParaRPr/>
            </a:p>
          </p:txBody>
        </p:sp>
        <p:sp>
          <p:nvSpPr>
            <p:cNvPr id="10" name="object 10"/>
            <p:cNvSpPr/>
            <p:nvPr/>
          </p:nvSpPr>
          <p:spPr>
            <a:xfrm>
              <a:off x="6019800" y="5791200"/>
              <a:ext cx="381000" cy="19050"/>
            </a:xfrm>
            <a:custGeom>
              <a:avLst/>
              <a:gdLst/>
              <a:ahLst/>
              <a:cxnLst/>
              <a:rect l="l" t="t" r="r" b="b"/>
              <a:pathLst>
                <a:path w="381000" h="19050">
                  <a:moveTo>
                    <a:pt x="0" y="0"/>
                  </a:moveTo>
                  <a:lnTo>
                    <a:pt x="381000" y="0"/>
                  </a:lnTo>
                  <a:lnTo>
                    <a:pt x="361950" y="19050"/>
                  </a:lnTo>
                  <a:lnTo>
                    <a:pt x="19050" y="19050"/>
                  </a:lnTo>
                  <a:lnTo>
                    <a:pt x="0" y="0"/>
                  </a:lnTo>
                  <a:close/>
                </a:path>
              </a:pathLst>
            </a:custGeom>
            <a:ln w="19048">
              <a:solidFill>
                <a:srgbClr val="4E737F"/>
              </a:solidFill>
            </a:ln>
          </p:spPr>
          <p:txBody>
            <a:bodyPr wrap="square" lIns="0" tIns="0" rIns="0" bIns="0" rtlCol="0"/>
            <a:lstStyle/>
            <a:p>
              <a:endParaRPr/>
            </a:p>
          </p:txBody>
        </p:sp>
        <p:sp>
          <p:nvSpPr>
            <p:cNvPr id="11" name="object 11"/>
            <p:cNvSpPr/>
            <p:nvPr/>
          </p:nvSpPr>
          <p:spPr>
            <a:xfrm>
              <a:off x="6381750" y="5791200"/>
              <a:ext cx="19050" cy="304800"/>
            </a:xfrm>
            <a:custGeom>
              <a:avLst/>
              <a:gdLst/>
              <a:ahLst/>
              <a:cxnLst/>
              <a:rect l="l" t="t" r="r" b="b"/>
              <a:pathLst>
                <a:path w="19050" h="304800">
                  <a:moveTo>
                    <a:pt x="19050" y="0"/>
                  </a:moveTo>
                  <a:lnTo>
                    <a:pt x="0" y="19050"/>
                  </a:lnTo>
                  <a:lnTo>
                    <a:pt x="0" y="285750"/>
                  </a:lnTo>
                  <a:lnTo>
                    <a:pt x="19050" y="304800"/>
                  </a:lnTo>
                  <a:lnTo>
                    <a:pt x="19050" y="0"/>
                  </a:lnTo>
                  <a:close/>
                </a:path>
              </a:pathLst>
            </a:custGeom>
            <a:solidFill>
              <a:srgbClr val="4E727D"/>
            </a:solidFill>
          </p:spPr>
          <p:txBody>
            <a:bodyPr wrap="square" lIns="0" tIns="0" rIns="0" bIns="0" rtlCol="0"/>
            <a:lstStyle/>
            <a:p>
              <a:endParaRPr/>
            </a:p>
          </p:txBody>
        </p:sp>
        <p:sp>
          <p:nvSpPr>
            <p:cNvPr id="12" name="object 12"/>
            <p:cNvSpPr/>
            <p:nvPr/>
          </p:nvSpPr>
          <p:spPr>
            <a:xfrm>
              <a:off x="6381750" y="5791200"/>
              <a:ext cx="19050" cy="304800"/>
            </a:xfrm>
            <a:custGeom>
              <a:avLst/>
              <a:gdLst/>
              <a:ahLst/>
              <a:cxnLst/>
              <a:rect l="l" t="t" r="r" b="b"/>
              <a:pathLst>
                <a:path w="19050" h="304800">
                  <a:moveTo>
                    <a:pt x="19050" y="0"/>
                  </a:moveTo>
                  <a:lnTo>
                    <a:pt x="19050" y="304800"/>
                  </a:lnTo>
                  <a:lnTo>
                    <a:pt x="0" y="285750"/>
                  </a:lnTo>
                  <a:lnTo>
                    <a:pt x="0" y="19050"/>
                  </a:lnTo>
                  <a:lnTo>
                    <a:pt x="19050" y="0"/>
                  </a:lnTo>
                  <a:close/>
                </a:path>
              </a:pathLst>
            </a:custGeom>
            <a:ln w="19048">
              <a:solidFill>
                <a:srgbClr val="4E737F"/>
              </a:solidFill>
            </a:ln>
          </p:spPr>
          <p:txBody>
            <a:bodyPr wrap="square" lIns="0" tIns="0" rIns="0" bIns="0" rtlCol="0"/>
            <a:lstStyle/>
            <a:p>
              <a:endParaRPr/>
            </a:p>
          </p:txBody>
        </p:sp>
        <p:sp>
          <p:nvSpPr>
            <p:cNvPr id="13" name="object 13"/>
            <p:cNvSpPr/>
            <p:nvPr/>
          </p:nvSpPr>
          <p:spPr>
            <a:xfrm>
              <a:off x="6019800" y="6076950"/>
              <a:ext cx="381000" cy="19050"/>
            </a:xfrm>
            <a:custGeom>
              <a:avLst/>
              <a:gdLst/>
              <a:ahLst/>
              <a:cxnLst/>
              <a:rect l="l" t="t" r="r" b="b"/>
              <a:pathLst>
                <a:path w="381000" h="19050">
                  <a:moveTo>
                    <a:pt x="361950" y="0"/>
                  </a:moveTo>
                  <a:lnTo>
                    <a:pt x="19050" y="0"/>
                  </a:lnTo>
                  <a:lnTo>
                    <a:pt x="0" y="19050"/>
                  </a:lnTo>
                  <a:lnTo>
                    <a:pt x="381000" y="19050"/>
                  </a:lnTo>
                  <a:lnTo>
                    <a:pt x="361950" y="0"/>
                  </a:lnTo>
                  <a:close/>
                </a:path>
              </a:pathLst>
            </a:custGeom>
            <a:solidFill>
              <a:srgbClr val="5D8896"/>
            </a:solidFill>
          </p:spPr>
          <p:txBody>
            <a:bodyPr wrap="square" lIns="0" tIns="0" rIns="0" bIns="0" rtlCol="0"/>
            <a:lstStyle/>
            <a:p>
              <a:endParaRPr/>
            </a:p>
          </p:txBody>
        </p:sp>
        <p:sp>
          <p:nvSpPr>
            <p:cNvPr id="14" name="object 14"/>
            <p:cNvSpPr/>
            <p:nvPr/>
          </p:nvSpPr>
          <p:spPr>
            <a:xfrm>
              <a:off x="6019800" y="6076950"/>
              <a:ext cx="381000" cy="19050"/>
            </a:xfrm>
            <a:custGeom>
              <a:avLst/>
              <a:gdLst/>
              <a:ahLst/>
              <a:cxnLst/>
              <a:rect l="l" t="t" r="r" b="b"/>
              <a:pathLst>
                <a:path w="381000" h="19050">
                  <a:moveTo>
                    <a:pt x="381000" y="19050"/>
                  </a:moveTo>
                  <a:lnTo>
                    <a:pt x="0" y="19050"/>
                  </a:lnTo>
                  <a:lnTo>
                    <a:pt x="19050" y="0"/>
                  </a:lnTo>
                  <a:lnTo>
                    <a:pt x="361950" y="0"/>
                  </a:lnTo>
                  <a:lnTo>
                    <a:pt x="381000" y="19050"/>
                  </a:lnTo>
                  <a:close/>
                </a:path>
              </a:pathLst>
            </a:custGeom>
            <a:ln w="19048">
              <a:solidFill>
                <a:srgbClr val="4E737F"/>
              </a:solidFill>
            </a:ln>
          </p:spPr>
          <p:txBody>
            <a:bodyPr wrap="square" lIns="0" tIns="0" rIns="0" bIns="0" rtlCol="0"/>
            <a:lstStyle/>
            <a:p>
              <a:endParaRPr/>
            </a:p>
          </p:txBody>
        </p:sp>
        <p:sp>
          <p:nvSpPr>
            <p:cNvPr id="15" name="object 15"/>
            <p:cNvSpPr/>
            <p:nvPr/>
          </p:nvSpPr>
          <p:spPr>
            <a:xfrm>
              <a:off x="6019800" y="5791200"/>
              <a:ext cx="19050" cy="304800"/>
            </a:xfrm>
            <a:custGeom>
              <a:avLst/>
              <a:gdLst/>
              <a:ahLst/>
              <a:cxnLst/>
              <a:rect l="l" t="t" r="r" b="b"/>
              <a:pathLst>
                <a:path w="19050" h="304800">
                  <a:moveTo>
                    <a:pt x="0" y="0"/>
                  </a:moveTo>
                  <a:lnTo>
                    <a:pt x="0" y="304800"/>
                  </a:lnTo>
                  <a:lnTo>
                    <a:pt x="19050" y="285750"/>
                  </a:lnTo>
                  <a:lnTo>
                    <a:pt x="19050" y="19050"/>
                  </a:lnTo>
                  <a:lnTo>
                    <a:pt x="0" y="0"/>
                  </a:lnTo>
                  <a:close/>
                </a:path>
              </a:pathLst>
            </a:custGeom>
            <a:solidFill>
              <a:srgbClr val="81BDD0"/>
            </a:solidFill>
          </p:spPr>
          <p:txBody>
            <a:bodyPr wrap="square" lIns="0" tIns="0" rIns="0" bIns="0" rtlCol="0"/>
            <a:lstStyle/>
            <a:p>
              <a:endParaRPr/>
            </a:p>
          </p:txBody>
        </p:sp>
        <p:sp>
          <p:nvSpPr>
            <p:cNvPr id="16" name="object 16"/>
            <p:cNvSpPr/>
            <p:nvPr/>
          </p:nvSpPr>
          <p:spPr>
            <a:xfrm>
              <a:off x="6019800" y="5791200"/>
              <a:ext cx="19050" cy="304800"/>
            </a:xfrm>
            <a:custGeom>
              <a:avLst/>
              <a:gdLst/>
              <a:ahLst/>
              <a:cxnLst/>
              <a:rect l="l" t="t" r="r" b="b"/>
              <a:pathLst>
                <a:path w="19050" h="304800">
                  <a:moveTo>
                    <a:pt x="0" y="304800"/>
                  </a:moveTo>
                  <a:lnTo>
                    <a:pt x="0" y="0"/>
                  </a:lnTo>
                  <a:lnTo>
                    <a:pt x="19050" y="19050"/>
                  </a:lnTo>
                  <a:lnTo>
                    <a:pt x="19050" y="285750"/>
                  </a:lnTo>
                  <a:lnTo>
                    <a:pt x="0" y="304800"/>
                  </a:lnTo>
                  <a:close/>
                </a:path>
              </a:pathLst>
            </a:custGeom>
            <a:ln w="19048">
              <a:solidFill>
                <a:srgbClr val="4E737F"/>
              </a:solidFill>
            </a:ln>
          </p:spPr>
          <p:txBody>
            <a:bodyPr wrap="square" lIns="0" tIns="0" rIns="0" bIns="0" rtlCol="0"/>
            <a:lstStyle/>
            <a:p>
              <a:endParaRPr/>
            </a:p>
          </p:txBody>
        </p:sp>
      </p:grpSp>
      <p:grpSp>
        <p:nvGrpSpPr>
          <p:cNvPr id="17" name="object 17"/>
          <p:cNvGrpSpPr/>
          <p:nvPr/>
        </p:nvGrpSpPr>
        <p:grpSpPr>
          <a:xfrm>
            <a:off x="0" y="4085590"/>
            <a:ext cx="5562600" cy="2772410"/>
            <a:chOff x="0" y="4085590"/>
            <a:chExt cx="5562600" cy="2772410"/>
          </a:xfrm>
        </p:grpSpPr>
        <p:pic>
          <p:nvPicPr>
            <p:cNvPr id="18" name="object 18"/>
            <p:cNvPicPr/>
            <p:nvPr/>
          </p:nvPicPr>
          <p:blipFill>
            <a:blip r:embed="rId4" cstate="print"/>
            <a:stretch>
              <a:fillRect/>
            </a:stretch>
          </p:blipFill>
          <p:spPr>
            <a:xfrm>
              <a:off x="0" y="4085590"/>
              <a:ext cx="2971800" cy="2772410"/>
            </a:xfrm>
            <a:prstGeom prst="rect">
              <a:avLst/>
            </a:prstGeom>
          </p:spPr>
        </p:pic>
        <p:pic>
          <p:nvPicPr>
            <p:cNvPr id="19" name="object 19"/>
            <p:cNvPicPr/>
            <p:nvPr/>
          </p:nvPicPr>
          <p:blipFill>
            <a:blip r:embed="rId5" cstate="print"/>
            <a:stretch>
              <a:fillRect/>
            </a:stretch>
          </p:blipFill>
          <p:spPr>
            <a:xfrm>
              <a:off x="2667000" y="4517390"/>
              <a:ext cx="2895600" cy="2340610"/>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6500" y="34290"/>
            <a:ext cx="1878964" cy="513080"/>
          </a:xfrm>
          <a:prstGeom prst="rect">
            <a:avLst/>
          </a:prstGeom>
        </p:spPr>
        <p:txBody>
          <a:bodyPr vert="horz" wrap="square" lIns="0" tIns="12700" rIns="0" bIns="0" rtlCol="0">
            <a:spAutoFit/>
          </a:bodyPr>
          <a:lstStyle/>
          <a:p>
            <a:pPr marL="12700">
              <a:lnSpc>
                <a:spcPct val="100000"/>
              </a:lnSpc>
              <a:spcBef>
                <a:spcPts val="100"/>
              </a:spcBef>
            </a:pPr>
            <a:r>
              <a:rPr spc="-5" dirty="0"/>
              <a:t>Summary</a:t>
            </a:r>
          </a:p>
        </p:txBody>
      </p:sp>
      <p:sp>
        <p:nvSpPr>
          <p:cNvPr id="3" name="object 3"/>
          <p:cNvSpPr txBox="1"/>
          <p:nvPr/>
        </p:nvSpPr>
        <p:spPr>
          <a:xfrm>
            <a:off x="382270" y="1177290"/>
            <a:ext cx="8173084" cy="4958080"/>
          </a:xfrm>
          <a:prstGeom prst="rect">
            <a:avLst/>
          </a:prstGeom>
        </p:spPr>
        <p:txBody>
          <a:bodyPr vert="horz" wrap="square" lIns="0" tIns="12700" rIns="0" bIns="0" rtlCol="0">
            <a:spAutoFit/>
          </a:bodyPr>
          <a:lstStyle/>
          <a:p>
            <a:pPr marL="12700" marR="251460">
              <a:lnSpc>
                <a:spcPct val="100000"/>
              </a:lnSpc>
              <a:spcBef>
                <a:spcPts val="100"/>
              </a:spcBef>
              <a:buFont typeface="Arial MT"/>
              <a:buChar char="•"/>
              <a:tabLst>
                <a:tab pos="236220" algn="l"/>
              </a:tabLst>
            </a:pPr>
            <a:r>
              <a:rPr sz="2800" b="1" spc="-5" dirty="0">
                <a:solidFill>
                  <a:srgbClr val="CCAE09"/>
                </a:solidFill>
                <a:latin typeface="Arial"/>
                <a:cs typeface="Arial"/>
              </a:rPr>
              <a:t>Main</a:t>
            </a:r>
            <a:r>
              <a:rPr sz="2800" b="1" spc="-15" dirty="0">
                <a:solidFill>
                  <a:srgbClr val="CCAE09"/>
                </a:solidFill>
                <a:latin typeface="Arial"/>
                <a:cs typeface="Arial"/>
              </a:rPr>
              <a:t> </a:t>
            </a:r>
            <a:r>
              <a:rPr sz="2800" b="1" spc="-5" dirty="0">
                <a:solidFill>
                  <a:srgbClr val="CCAE09"/>
                </a:solidFill>
                <a:latin typeface="Arial"/>
                <a:cs typeface="Arial"/>
              </a:rPr>
              <a:t>interior</a:t>
            </a:r>
            <a:r>
              <a:rPr sz="2800" b="1" dirty="0">
                <a:solidFill>
                  <a:srgbClr val="CCAE09"/>
                </a:solidFill>
                <a:latin typeface="Arial"/>
                <a:cs typeface="Arial"/>
              </a:rPr>
              <a:t> </a:t>
            </a:r>
            <a:r>
              <a:rPr sz="2800" b="1" spc="-5" dirty="0">
                <a:solidFill>
                  <a:srgbClr val="CCAE09"/>
                </a:solidFill>
                <a:latin typeface="Arial"/>
                <a:cs typeface="Arial"/>
              </a:rPr>
              <a:t>regions</a:t>
            </a:r>
            <a:r>
              <a:rPr sz="2800" b="1" spc="5" dirty="0">
                <a:solidFill>
                  <a:srgbClr val="CCAE09"/>
                </a:solidFill>
                <a:latin typeface="Arial"/>
                <a:cs typeface="Arial"/>
              </a:rPr>
              <a:t> </a:t>
            </a:r>
            <a:r>
              <a:rPr sz="2800" b="1" dirty="0">
                <a:solidFill>
                  <a:srgbClr val="CCAE09"/>
                </a:solidFill>
                <a:latin typeface="Arial"/>
                <a:cs typeface="Arial"/>
              </a:rPr>
              <a:t>of </a:t>
            </a:r>
            <a:r>
              <a:rPr sz="2800" b="1" spc="-10" dirty="0">
                <a:solidFill>
                  <a:srgbClr val="CCAE09"/>
                </a:solidFill>
                <a:latin typeface="Arial"/>
                <a:cs typeface="Arial"/>
              </a:rPr>
              <a:t>Sun:</a:t>
            </a:r>
            <a:r>
              <a:rPr sz="2800" b="1" spc="5" dirty="0">
                <a:solidFill>
                  <a:srgbClr val="CCAE09"/>
                </a:solidFill>
                <a:latin typeface="Arial"/>
                <a:cs typeface="Arial"/>
              </a:rPr>
              <a:t> </a:t>
            </a:r>
            <a:r>
              <a:rPr sz="2800" b="1" spc="-5" dirty="0">
                <a:solidFill>
                  <a:srgbClr val="CCAE09"/>
                </a:solidFill>
                <a:latin typeface="Arial"/>
                <a:cs typeface="Arial"/>
              </a:rPr>
              <a:t>core,</a:t>
            </a:r>
            <a:r>
              <a:rPr sz="2800" b="1" spc="5" dirty="0">
                <a:solidFill>
                  <a:srgbClr val="CCAE09"/>
                </a:solidFill>
                <a:latin typeface="Arial"/>
                <a:cs typeface="Arial"/>
              </a:rPr>
              <a:t> </a:t>
            </a:r>
            <a:r>
              <a:rPr sz="2800" b="1" spc="-5" dirty="0">
                <a:solidFill>
                  <a:srgbClr val="CCAE09"/>
                </a:solidFill>
                <a:latin typeface="Arial"/>
                <a:cs typeface="Arial"/>
              </a:rPr>
              <a:t>radiation </a:t>
            </a:r>
            <a:r>
              <a:rPr sz="2800" b="1" dirty="0">
                <a:solidFill>
                  <a:srgbClr val="CCAE09"/>
                </a:solidFill>
                <a:latin typeface="Arial"/>
                <a:cs typeface="Arial"/>
              </a:rPr>
              <a:t> </a:t>
            </a:r>
            <a:r>
              <a:rPr sz="2800" b="1" spc="-5" dirty="0">
                <a:solidFill>
                  <a:srgbClr val="CCAE09"/>
                </a:solidFill>
                <a:latin typeface="Arial"/>
                <a:cs typeface="Arial"/>
              </a:rPr>
              <a:t>zone,</a:t>
            </a:r>
            <a:r>
              <a:rPr sz="2800" b="1" dirty="0">
                <a:solidFill>
                  <a:srgbClr val="CCAE09"/>
                </a:solidFill>
                <a:latin typeface="Arial"/>
                <a:cs typeface="Arial"/>
              </a:rPr>
              <a:t> </a:t>
            </a:r>
            <a:r>
              <a:rPr sz="2800" b="1" spc="-5" dirty="0">
                <a:solidFill>
                  <a:srgbClr val="CCAE09"/>
                </a:solidFill>
                <a:latin typeface="Arial"/>
                <a:cs typeface="Arial"/>
              </a:rPr>
              <a:t>convection</a:t>
            </a:r>
            <a:r>
              <a:rPr sz="2800" b="1" spc="-10" dirty="0">
                <a:solidFill>
                  <a:srgbClr val="CCAE09"/>
                </a:solidFill>
                <a:latin typeface="Arial"/>
                <a:cs typeface="Arial"/>
              </a:rPr>
              <a:t> </a:t>
            </a:r>
            <a:r>
              <a:rPr sz="2800" b="1" spc="-5" dirty="0">
                <a:solidFill>
                  <a:srgbClr val="CCAE09"/>
                </a:solidFill>
                <a:latin typeface="Arial"/>
                <a:cs typeface="Arial"/>
              </a:rPr>
              <a:t>zone,</a:t>
            </a:r>
            <a:r>
              <a:rPr sz="2800" b="1" dirty="0">
                <a:solidFill>
                  <a:srgbClr val="CCAE09"/>
                </a:solidFill>
                <a:latin typeface="Arial"/>
                <a:cs typeface="Arial"/>
              </a:rPr>
              <a:t> </a:t>
            </a:r>
            <a:r>
              <a:rPr sz="2800" b="1" spc="-5" dirty="0">
                <a:solidFill>
                  <a:srgbClr val="CCAE09"/>
                </a:solidFill>
                <a:latin typeface="Arial"/>
                <a:cs typeface="Arial"/>
              </a:rPr>
              <a:t>photosphere, </a:t>
            </a:r>
            <a:r>
              <a:rPr sz="2800" b="1" dirty="0">
                <a:solidFill>
                  <a:srgbClr val="CCAE09"/>
                </a:solidFill>
                <a:latin typeface="Arial"/>
                <a:cs typeface="Arial"/>
              </a:rPr>
              <a:t> </a:t>
            </a:r>
            <a:r>
              <a:rPr sz="2800" b="1" spc="-5" dirty="0">
                <a:solidFill>
                  <a:srgbClr val="CCAE09"/>
                </a:solidFill>
                <a:latin typeface="Arial"/>
                <a:cs typeface="Arial"/>
              </a:rPr>
              <a:t>chromosphere, transition</a:t>
            </a:r>
            <a:r>
              <a:rPr sz="2800" b="1" spc="-15" dirty="0">
                <a:solidFill>
                  <a:srgbClr val="CCAE09"/>
                </a:solidFill>
                <a:latin typeface="Arial"/>
                <a:cs typeface="Arial"/>
              </a:rPr>
              <a:t> </a:t>
            </a:r>
            <a:r>
              <a:rPr sz="2800" b="1" spc="-5" dirty="0">
                <a:solidFill>
                  <a:srgbClr val="CCAE09"/>
                </a:solidFill>
                <a:latin typeface="Arial"/>
                <a:cs typeface="Arial"/>
              </a:rPr>
              <a:t>region,</a:t>
            </a:r>
            <a:r>
              <a:rPr sz="2800" b="1" dirty="0">
                <a:solidFill>
                  <a:srgbClr val="CCAE09"/>
                </a:solidFill>
                <a:latin typeface="Arial"/>
                <a:cs typeface="Arial"/>
              </a:rPr>
              <a:t> </a:t>
            </a:r>
            <a:r>
              <a:rPr sz="2800" b="1" spc="-5" dirty="0">
                <a:solidFill>
                  <a:srgbClr val="CCAE09"/>
                </a:solidFill>
                <a:latin typeface="Arial"/>
                <a:cs typeface="Arial"/>
              </a:rPr>
              <a:t>corona,</a:t>
            </a:r>
            <a:r>
              <a:rPr sz="2800" b="1" dirty="0">
                <a:solidFill>
                  <a:srgbClr val="CCAE09"/>
                </a:solidFill>
                <a:latin typeface="Arial"/>
                <a:cs typeface="Arial"/>
              </a:rPr>
              <a:t> </a:t>
            </a:r>
            <a:r>
              <a:rPr sz="2800" b="1" spc="-5" dirty="0">
                <a:solidFill>
                  <a:srgbClr val="CCAE09"/>
                </a:solidFill>
                <a:latin typeface="Arial"/>
                <a:cs typeface="Arial"/>
              </a:rPr>
              <a:t>solar </a:t>
            </a:r>
            <a:r>
              <a:rPr sz="2800" b="1" spc="-765" dirty="0">
                <a:solidFill>
                  <a:srgbClr val="CCAE09"/>
                </a:solidFill>
                <a:latin typeface="Arial"/>
                <a:cs typeface="Arial"/>
              </a:rPr>
              <a:t> </a:t>
            </a:r>
            <a:r>
              <a:rPr sz="2800" b="1" spc="-5" dirty="0">
                <a:solidFill>
                  <a:srgbClr val="CCAE09"/>
                </a:solidFill>
                <a:latin typeface="Arial"/>
                <a:cs typeface="Arial"/>
              </a:rPr>
              <a:t>wind</a:t>
            </a:r>
            <a:endParaRPr sz="2800">
              <a:latin typeface="Arial"/>
              <a:cs typeface="Arial"/>
            </a:endParaRPr>
          </a:p>
          <a:p>
            <a:pPr marL="12700" marR="265430">
              <a:lnSpc>
                <a:spcPct val="100000"/>
              </a:lnSpc>
              <a:spcBef>
                <a:spcPts val="1750"/>
              </a:spcBef>
              <a:buFont typeface="Arial MT"/>
              <a:buChar char="•"/>
              <a:tabLst>
                <a:tab pos="236220" algn="l"/>
              </a:tabLst>
            </a:pPr>
            <a:r>
              <a:rPr sz="2800" b="1" spc="-5" dirty="0">
                <a:solidFill>
                  <a:srgbClr val="CCAE09"/>
                </a:solidFill>
                <a:latin typeface="Arial"/>
                <a:cs typeface="Arial"/>
              </a:rPr>
              <a:t>Energy comes from nuclear fusion; produces </a:t>
            </a:r>
            <a:r>
              <a:rPr sz="2800" b="1" spc="-765" dirty="0">
                <a:solidFill>
                  <a:srgbClr val="CCAE09"/>
                </a:solidFill>
                <a:latin typeface="Arial"/>
                <a:cs typeface="Arial"/>
              </a:rPr>
              <a:t> </a:t>
            </a:r>
            <a:r>
              <a:rPr sz="2800" b="1" spc="-5" dirty="0">
                <a:solidFill>
                  <a:srgbClr val="CCAE09"/>
                </a:solidFill>
                <a:latin typeface="Arial"/>
                <a:cs typeface="Arial"/>
              </a:rPr>
              <a:t>neutrinos</a:t>
            </a:r>
            <a:r>
              <a:rPr sz="2800" b="1" dirty="0">
                <a:solidFill>
                  <a:srgbClr val="CCAE09"/>
                </a:solidFill>
                <a:latin typeface="Arial"/>
                <a:cs typeface="Arial"/>
              </a:rPr>
              <a:t> </a:t>
            </a:r>
            <a:r>
              <a:rPr sz="2800" b="1" spc="-5" dirty="0">
                <a:solidFill>
                  <a:srgbClr val="CCAE09"/>
                </a:solidFill>
                <a:latin typeface="Arial"/>
                <a:cs typeface="Arial"/>
              </a:rPr>
              <a:t>along</a:t>
            </a:r>
            <a:r>
              <a:rPr sz="2800" b="1" dirty="0">
                <a:solidFill>
                  <a:srgbClr val="CCAE09"/>
                </a:solidFill>
                <a:latin typeface="Arial"/>
                <a:cs typeface="Arial"/>
              </a:rPr>
              <a:t> </a:t>
            </a:r>
            <a:r>
              <a:rPr sz="2800" b="1" spc="-5" dirty="0">
                <a:solidFill>
                  <a:srgbClr val="CCAE09"/>
                </a:solidFill>
                <a:latin typeface="Arial"/>
                <a:cs typeface="Arial"/>
              </a:rPr>
              <a:t>with energy</a:t>
            </a:r>
            <a:endParaRPr sz="2800">
              <a:latin typeface="Arial"/>
              <a:cs typeface="Arial"/>
            </a:endParaRPr>
          </a:p>
          <a:p>
            <a:pPr marL="12700" marR="225425">
              <a:lnSpc>
                <a:spcPct val="100000"/>
              </a:lnSpc>
              <a:spcBef>
                <a:spcPts val="1740"/>
              </a:spcBef>
              <a:buFont typeface="Arial MT"/>
              <a:buChar char="•"/>
              <a:tabLst>
                <a:tab pos="236220" algn="l"/>
              </a:tabLst>
            </a:pPr>
            <a:r>
              <a:rPr sz="2800" b="1" spc="-5" dirty="0">
                <a:solidFill>
                  <a:srgbClr val="CCAE09"/>
                </a:solidFill>
                <a:latin typeface="Arial"/>
                <a:cs typeface="Arial"/>
              </a:rPr>
              <a:t>Standard</a:t>
            </a:r>
            <a:r>
              <a:rPr sz="2800" b="1" spc="-15" dirty="0">
                <a:solidFill>
                  <a:srgbClr val="CCAE09"/>
                </a:solidFill>
                <a:latin typeface="Arial"/>
                <a:cs typeface="Arial"/>
              </a:rPr>
              <a:t> </a:t>
            </a:r>
            <a:r>
              <a:rPr sz="2800" b="1" spc="-5" dirty="0">
                <a:solidFill>
                  <a:srgbClr val="CCAE09"/>
                </a:solidFill>
                <a:latin typeface="Arial"/>
                <a:cs typeface="Arial"/>
              </a:rPr>
              <a:t>solar</a:t>
            </a:r>
            <a:r>
              <a:rPr sz="2800" b="1" spc="5" dirty="0">
                <a:solidFill>
                  <a:srgbClr val="CCAE09"/>
                </a:solidFill>
                <a:latin typeface="Arial"/>
                <a:cs typeface="Arial"/>
              </a:rPr>
              <a:t> </a:t>
            </a:r>
            <a:r>
              <a:rPr sz="2800" b="1" spc="-5" dirty="0">
                <a:solidFill>
                  <a:srgbClr val="CCAE09"/>
                </a:solidFill>
                <a:latin typeface="Arial"/>
                <a:cs typeface="Arial"/>
              </a:rPr>
              <a:t>model</a:t>
            </a:r>
            <a:r>
              <a:rPr sz="2800" b="1" dirty="0">
                <a:solidFill>
                  <a:srgbClr val="CCAE09"/>
                </a:solidFill>
                <a:latin typeface="Arial"/>
                <a:cs typeface="Arial"/>
              </a:rPr>
              <a:t> is </a:t>
            </a:r>
            <a:r>
              <a:rPr sz="2800" b="1" spc="-5" dirty="0">
                <a:solidFill>
                  <a:srgbClr val="CCAE09"/>
                </a:solidFill>
                <a:latin typeface="Arial"/>
                <a:cs typeface="Arial"/>
              </a:rPr>
              <a:t>based </a:t>
            </a:r>
            <a:r>
              <a:rPr sz="2800" b="1" spc="-10" dirty="0">
                <a:solidFill>
                  <a:srgbClr val="CCAE09"/>
                </a:solidFill>
                <a:latin typeface="Arial"/>
                <a:cs typeface="Arial"/>
              </a:rPr>
              <a:t>on </a:t>
            </a:r>
            <a:r>
              <a:rPr sz="2800" b="1" spc="-5" dirty="0">
                <a:solidFill>
                  <a:srgbClr val="CCAE09"/>
                </a:solidFill>
                <a:latin typeface="Arial"/>
                <a:cs typeface="Arial"/>
              </a:rPr>
              <a:t>hydrostatic </a:t>
            </a:r>
            <a:r>
              <a:rPr sz="2800" b="1" spc="-765" dirty="0">
                <a:solidFill>
                  <a:srgbClr val="CCAE09"/>
                </a:solidFill>
                <a:latin typeface="Arial"/>
                <a:cs typeface="Arial"/>
              </a:rPr>
              <a:t> </a:t>
            </a:r>
            <a:r>
              <a:rPr sz="2800" b="1" spc="-5" dirty="0">
                <a:solidFill>
                  <a:srgbClr val="CCAE09"/>
                </a:solidFill>
                <a:latin typeface="Arial"/>
                <a:cs typeface="Arial"/>
              </a:rPr>
              <a:t>equilibrium</a:t>
            </a:r>
            <a:r>
              <a:rPr sz="2800" b="1" spc="-15" dirty="0">
                <a:solidFill>
                  <a:srgbClr val="CCAE09"/>
                </a:solidFill>
                <a:latin typeface="Arial"/>
                <a:cs typeface="Arial"/>
              </a:rPr>
              <a:t> </a:t>
            </a:r>
            <a:r>
              <a:rPr sz="2800" b="1" spc="-10" dirty="0">
                <a:solidFill>
                  <a:srgbClr val="CCAE09"/>
                </a:solidFill>
                <a:latin typeface="Arial"/>
                <a:cs typeface="Arial"/>
              </a:rPr>
              <a:t>of</a:t>
            </a:r>
            <a:r>
              <a:rPr sz="2800" b="1" spc="10" dirty="0">
                <a:solidFill>
                  <a:srgbClr val="CCAE09"/>
                </a:solidFill>
                <a:latin typeface="Arial"/>
                <a:cs typeface="Arial"/>
              </a:rPr>
              <a:t> </a:t>
            </a:r>
            <a:r>
              <a:rPr sz="2800" b="1" spc="-5" dirty="0">
                <a:solidFill>
                  <a:srgbClr val="CCAE09"/>
                </a:solidFill>
                <a:latin typeface="Arial"/>
                <a:cs typeface="Arial"/>
              </a:rPr>
              <a:t>Sun</a:t>
            </a:r>
            <a:endParaRPr sz="2800">
              <a:latin typeface="Arial"/>
              <a:cs typeface="Arial"/>
            </a:endParaRPr>
          </a:p>
          <a:p>
            <a:pPr marL="12700" marR="5080">
              <a:lnSpc>
                <a:spcPct val="100000"/>
              </a:lnSpc>
              <a:spcBef>
                <a:spcPts val="1750"/>
              </a:spcBef>
              <a:buFont typeface="Arial MT"/>
              <a:buChar char="•"/>
              <a:tabLst>
                <a:tab pos="236220" algn="l"/>
              </a:tabLst>
            </a:pPr>
            <a:r>
              <a:rPr sz="2800" b="1" spc="-10" dirty="0">
                <a:solidFill>
                  <a:srgbClr val="CCAE09"/>
                </a:solidFill>
                <a:latin typeface="Arial"/>
                <a:cs typeface="Arial"/>
              </a:rPr>
              <a:t>Study</a:t>
            </a:r>
            <a:r>
              <a:rPr sz="2800" b="1" dirty="0">
                <a:solidFill>
                  <a:srgbClr val="CCAE09"/>
                </a:solidFill>
                <a:latin typeface="Arial"/>
                <a:cs typeface="Arial"/>
              </a:rPr>
              <a:t> of solar </a:t>
            </a:r>
            <a:r>
              <a:rPr sz="2800" b="1" spc="-5" dirty="0">
                <a:solidFill>
                  <a:srgbClr val="CCAE09"/>
                </a:solidFill>
                <a:latin typeface="Arial"/>
                <a:cs typeface="Arial"/>
              </a:rPr>
              <a:t>oscillations</a:t>
            </a:r>
            <a:r>
              <a:rPr sz="2800" b="1" spc="5" dirty="0">
                <a:solidFill>
                  <a:srgbClr val="CCAE09"/>
                </a:solidFill>
                <a:latin typeface="Arial"/>
                <a:cs typeface="Arial"/>
              </a:rPr>
              <a:t> </a:t>
            </a:r>
            <a:r>
              <a:rPr sz="2800" b="1" spc="-5" dirty="0">
                <a:solidFill>
                  <a:srgbClr val="CCAE09"/>
                </a:solidFill>
                <a:latin typeface="Arial"/>
                <a:cs typeface="Arial"/>
              </a:rPr>
              <a:t>leads</a:t>
            </a:r>
            <a:r>
              <a:rPr sz="2800" b="1" spc="5" dirty="0">
                <a:solidFill>
                  <a:srgbClr val="CCAE09"/>
                </a:solidFill>
                <a:latin typeface="Arial"/>
                <a:cs typeface="Arial"/>
              </a:rPr>
              <a:t> </a:t>
            </a:r>
            <a:r>
              <a:rPr sz="2800" b="1" dirty="0">
                <a:solidFill>
                  <a:srgbClr val="CCAE09"/>
                </a:solidFill>
                <a:latin typeface="Arial"/>
                <a:cs typeface="Arial"/>
              </a:rPr>
              <a:t>to</a:t>
            </a:r>
            <a:r>
              <a:rPr sz="2800" b="1" spc="-10" dirty="0">
                <a:solidFill>
                  <a:srgbClr val="CCAE09"/>
                </a:solidFill>
                <a:latin typeface="Arial"/>
                <a:cs typeface="Arial"/>
              </a:rPr>
              <a:t> </a:t>
            </a:r>
            <a:r>
              <a:rPr sz="2800" b="1" spc="-5" dirty="0">
                <a:solidFill>
                  <a:srgbClr val="CCAE09"/>
                </a:solidFill>
                <a:latin typeface="Arial"/>
                <a:cs typeface="Arial"/>
              </a:rPr>
              <a:t>information </a:t>
            </a:r>
            <a:r>
              <a:rPr sz="2800" b="1" spc="-765" dirty="0">
                <a:solidFill>
                  <a:srgbClr val="CCAE09"/>
                </a:solidFill>
                <a:latin typeface="Arial"/>
                <a:cs typeface="Arial"/>
              </a:rPr>
              <a:t> </a:t>
            </a:r>
            <a:r>
              <a:rPr sz="2800" b="1" spc="-10" dirty="0">
                <a:solidFill>
                  <a:srgbClr val="CCAE09"/>
                </a:solidFill>
                <a:latin typeface="Arial"/>
                <a:cs typeface="Arial"/>
              </a:rPr>
              <a:t>about</a:t>
            </a:r>
            <a:r>
              <a:rPr sz="2800" b="1" spc="5" dirty="0">
                <a:solidFill>
                  <a:srgbClr val="CCAE09"/>
                </a:solidFill>
                <a:latin typeface="Arial"/>
                <a:cs typeface="Arial"/>
              </a:rPr>
              <a:t> </a:t>
            </a:r>
            <a:r>
              <a:rPr sz="2800" b="1" spc="-5" dirty="0">
                <a:solidFill>
                  <a:srgbClr val="CCAE09"/>
                </a:solidFill>
                <a:latin typeface="Arial"/>
                <a:cs typeface="Arial"/>
              </a:rPr>
              <a:t>interior</a:t>
            </a:r>
            <a:endParaRPr sz="28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6500" y="34290"/>
            <a:ext cx="1878964" cy="513080"/>
          </a:xfrm>
          <a:prstGeom prst="rect">
            <a:avLst/>
          </a:prstGeom>
        </p:spPr>
        <p:txBody>
          <a:bodyPr vert="horz" wrap="square" lIns="0" tIns="12700" rIns="0" bIns="0" rtlCol="0">
            <a:spAutoFit/>
          </a:bodyPr>
          <a:lstStyle/>
          <a:p>
            <a:pPr marL="12700">
              <a:lnSpc>
                <a:spcPct val="100000"/>
              </a:lnSpc>
              <a:spcBef>
                <a:spcPts val="100"/>
              </a:spcBef>
            </a:pPr>
            <a:r>
              <a:rPr spc="-5" dirty="0"/>
              <a:t>Summary</a:t>
            </a:r>
          </a:p>
        </p:txBody>
      </p:sp>
      <p:sp>
        <p:nvSpPr>
          <p:cNvPr id="3" name="object 3"/>
          <p:cNvSpPr txBox="1"/>
          <p:nvPr/>
        </p:nvSpPr>
        <p:spPr>
          <a:xfrm>
            <a:off x="534669" y="948690"/>
            <a:ext cx="7992109" cy="3677920"/>
          </a:xfrm>
          <a:prstGeom prst="rect">
            <a:avLst/>
          </a:prstGeom>
        </p:spPr>
        <p:txBody>
          <a:bodyPr vert="horz" wrap="square" lIns="0" tIns="12700" rIns="0" bIns="0" rtlCol="0">
            <a:spAutoFit/>
          </a:bodyPr>
          <a:lstStyle/>
          <a:p>
            <a:pPr marL="12700" marR="5080">
              <a:lnSpc>
                <a:spcPct val="100000"/>
              </a:lnSpc>
              <a:spcBef>
                <a:spcPts val="100"/>
              </a:spcBef>
              <a:buFont typeface="Arial MT"/>
              <a:buChar char="•"/>
              <a:tabLst>
                <a:tab pos="236220" algn="l"/>
              </a:tabLst>
            </a:pPr>
            <a:r>
              <a:rPr sz="2800" b="1" spc="-5" dirty="0">
                <a:solidFill>
                  <a:srgbClr val="CCAE09"/>
                </a:solidFill>
                <a:latin typeface="Arial"/>
                <a:cs typeface="Arial"/>
              </a:rPr>
              <a:t>Absorption </a:t>
            </a:r>
            <a:r>
              <a:rPr sz="2800" b="1" dirty="0">
                <a:solidFill>
                  <a:srgbClr val="CCAE09"/>
                </a:solidFill>
                <a:latin typeface="Arial"/>
                <a:cs typeface="Arial"/>
              </a:rPr>
              <a:t>lines in </a:t>
            </a:r>
            <a:r>
              <a:rPr sz="2800" b="1" spc="-5" dirty="0">
                <a:solidFill>
                  <a:srgbClr val="CCAE09"/>
                </a:solidFill>
                <a:latin typeface="Arial"/>
                <a:cs typeface="Arial"/>
              </a:rPr>
              <a:t>spectrum </a:t>
            </a:r>
            <a:r>
              <a:rPr sz="2800" b="1" dirty="0">
                <a:solidFill>
                  <a:srgbClr val="CCAE09"/>
                </a:solidFill>
                <a:latin typeface="Arial"/>
                <a:cs typeface="Arial"/>
              </a:rPr>
              <a:t>tell </a:t>
            </a:r>
            <a:r>
              <a:rPr sz="2800" b="1" spc="-5" dirty="0">
                <a:solidFill>
                  <a:srgbClr val="CCAE09"/>
                </a:solidFill>
                <a:latin typeface="Arial"/>
                <a:cs typeface="Arial"/>
              </a:rPr>
              <a:t>composition </a:t>
            </a:r>
            <a:r>
              <a:rPr sz="2800" b="1" spc="-765" dirty="0">
                <a:solidFill>
                  <a:srgbClr val="CCAE09"/>
                </a:solidFill>
                <a:latin typeface="Arial"/>
                <a:cs typeface="Arial"/>
              </a:rPr>
              <a:t> </a:t>
            </a:r>
            <a:r>
              <a:rPr sz="2800" b="1" spc="-5" dirty="0">
                <a:solidFill>
                  <a:srgbClr val="CCAE09"/>
                </a:solidFill>
                <a:latin typeface="Arial"/>
                <a:cs typeface="Arial"/>
              </a:rPr>
              <a:t>and temperature</a:t>
            </a:r>
            <a:endParaRPr sz="2800">
              <a:latin typeface="Arial"/>
              <a:cs typeface="Arial"/>
            </a:endParaRPr>
          </a:p>
          <a:p>
            <a:pPr marL="236220" indent="-223520">
              <a:lnSpc>
                <a:spcPct val="100000"/>
              </a:lnSpc>
              <a:spcBef>
                <a:spcPts val="1750"/>
              </a:spcBef>
              <a:buFont typeface="Arial MT"/>
              <a:buChar char="•"/>
              <a:tabLst>
                <a:tab pos="236220" algn="l"/>
              </a:tabLst>
            </a:pPr>
            <a:r>
              <a:rPr sz="2800" b="1" spc="-10" dirty="0">
                <a:solidFill>
                  <a:srgbClr val="CCAE09"/>
                </a:solidFill>
                <a:latin typeface="Arial"/>
                <a:cs typeface="Arial"/>
              </a:rPr>
              <a:t>Sunspots</a:t>
            </a:r>
            <a:r>
              <a:rPr sz="2800" b="1" spc="5" dirty="0">
                <a:solidFill>
                  <a:srgbClr val="CCAE09"/>
                </a:solidFill>
                <a:latin typeface="Arial"/>
                <a:cs typeface="Arial"/>
              </a:rPr>
              <a:t> </a:t>
            </a:r>
            <a:r>
              <a:rPr sz="2800" b="1" spc="-5" dirty="0">
                <a:solidFill>
                  <a:srgbClr val="CCAE09"/>
                </a:solidFill>
                <a:latin typeface="Arial"/>
                <a:cs typeface="Arial"/>
              </a:rPr>
              <a:t>associated</a:t>
            </a:r>
            <a:r>
              <a:rPr sz="2800" b="1" dirty="0">
                <a:solidFill>
                  <a:srgbClr val="CCAE09"/>
                </a:solidFill>
                <a:latin typeface="Arial"/>
                <a:cs typeface="Arial"/>
              </a:rPr>
              <a:t> </a:t>
            </a:r>
            <a:r>
              <a:rPr sz="2800" b="1" spc="-5" dirty="0">
                <a:solidFill>
                  <a:srgbClr val="CCAE09"/>
                </a:solidFill>
                <a:latin typeface="Arial"/>
                <a:cs typeface="Arial"/>
              </a:rPr>
              <a:t>with</a:t>
            </a:r>
            <a:r>
              <a:rPr sz="2800" b="1" dirty="0">
                <a:solidFill>
                  <a:srgbClr val="CCAE09"/>
                </a:solidFill>
                <a:latin typeface="Arial"/>
                <a:cs typeface="Arial"/>
              </a:rPr>
              <a:t> </a:t>
            </a:r>
            <a:r>
              <a:rPr sz="2800" b="1" spc="-5" dirty="0">
                <a:solidFill>
                  <a:srgbClr val="CCAE09"/>
                </a:solidFill>
                <a:latin typeface="Arial"/>
                <a:cs typeface="Arial"/>
              </a:rPr>
              <a:t>intense</a:t>
            </a:r>
            <a:r>
              <a:rPr sz="2800" b="1" spc="5" dirty="0">
                <a:solidFill>
                  <a:srgbClr val="CCAE09"/>
                </a:solidFill>
                <a:latin typeface="Arial"/>
                <a:cs typeface="Arial"/>
              </a:rPr>
              <a:t> </a:t>
            </a:r>
            <a:r>
              <a:rPr sz="2800" b="1" spc="-5" dirty="0">
                <a:solidFill>
                  <a:srgbClr val="CCAE09"/>
                </a:solidFill>
                <a:latin typeface="Arial"/>
                <a:cs typeface="Arial"/>
              </a:rPr>
              <a:t>magnetism</a:t>
            </a:r>
            <a:endParaRPr sz="2800">
              <a:latin typeface="Arial"/>
              <a:cs typeface="Arial"/>
            </a:endParaRPr>
          </a:p>
          <a:p>
            <a:pPr marL="12700" marR="888365">
              <a:lnSpc>
                <a:spcPct val="100000"/>
              </a:lnSpc>
              <a:spcBef>
                <a:spcPts val="1750"/>
              </a:spcBef>
              <a:buFont typeface="Arial MT"/>
              <a:buChar char="•"/>
              <a:tabLst>
                <a:tab pos="236220" algn="l"/>
              </a:tabLst>
            </a:pPr>
            <a:r>
              <a:rPr sz="2800" b="1" spc="-5" dirty="0">
                <a:solidFill>
                  <a:srgbClr val="CCAE09"/>
                </a:solidFill>
                <a:latin typeface="Arial"/>
                <a:cs typeface="Arial"/>
              </a:rPr>
              <a:t>Number </a:t>
            </a:r>
            <a:r>
              <a:rPr sz="2800" b="1" spc="-10" dirty="0">
                <a:solidFill>
                  <a:srgbClr val="CCAE09"/>
                </a:solidFill>
                <a:latin typeface="Arial"/>
                <a:cs typeface="Arial"/>
              </a:rPr>
              <a:t>of </a:t>
            </a:r>
            <a:r>
              <a:rPr sz="2800" b="1" spc="-5" dirty="0">
                <a:solidFill>
                  <a:srgbClr val="CCAE09"/>
                </a:solidFill>
                <a:latin typeface="Arial"/>
                <a:cs typeface="Arial"/>
              </a:rPr>
              <a:t>sunspots </a:t>
            </a:r>
            <a:r>
              <a:rPr sz="2800" b="1" dirty="0">
                <a:solidFill>
                  <a:srgbClr val="CCAE09"/>
                </a:solidFill>
                <a:latin typeface="Arial"/>
                <a:cs typeface="Arial"/>
              </a:rPr>
              <a:t>varies in an 11-year </a:t>
            </a:r>
            <a:r>
              <a:rPr sz="2800" b="1" spc="-765" dirty="0">
                <a:solidFill>
                  <a:srgbClr val="CCAE09"/>
                </a:solidFill>
                <a:latin typeface="Arial"/>
                <a:cs typeface="Arial"/>
              </a:rPr>
              <a:t> </a:t>
            </a:r>
            <a:r>
              <a:rPr sz="2800" b="1" dirty="0">
                <a:solidFill>
                  <a:srgbClr val="CCAE09"/>
                </a:solidFill>
                <a:latin typeface="Arial"/>
                <a:cs typeface="Arial"/>
              </a:rPr>
              <a:t>cycle</a:t>
            </a:r>
            <a:endParaRPr sz="2800">
              <a:latin typeface="Arial"/>
              <a:cs typeface="Arial"/>
            </a:endParaRPr>
          </a:p>
          <a:p>
            <a:pPr marL="12700" marR="630555">
              <a:lnSpc>
                <a:spcPct val="100000"/>
              </a:lnSpc>
              <a:spcBef>
                <a:spcPts val="1740"/>
              </a:spcBef>
              <a:buFont typeface="Arial MT"/>
              <a:buChar char="•"/>
              <a:tabLst>
                <a:tab pos="236220" algn="l"/>
              </a:tabLst>
            </a:pPr>
            <a:r>
              <a:rPr sz="2800" b="1" spc="-5" dirty="0">
                <a:solidFill>
                  <a:srgbClr val="CCAE09"/>
                </a:solidFill>
                <a:latin typeface="Arial"/>
                <a:cs typeface="Arial"/>
              </a:rPr>
              <a:t>Large solar</a:t>
            </a:r>
            <a:r>
              <a:rPr sz="2800" b="1" spc="5" dirty="0">
                <a:solidFill>
                  <a:srgbClr val="CCAE09"/>
                </a:solidFill>
                <a:latin typeface="Arial"/>
                <a:cs typeface="Arial"/>
              </a:rPr>
              <a:t> </a:t>
            </a:r>
            <a:r>
              <a:rPr sz="2800" b="1" spc="-5" dirty="0">
                <a:solidFill>
                  <a:srgbClr val="CCAE09"/>
                </a:solidFill>
                <a:latin typeface="Arial"/>
                <a:cs typeface="Arial"/>
              </a:rPr>
              <a:t>ejection events:</a:t>
            </a:r>
            <a:r>
              <a:rPr sz="2800" b="1" spc="5" dirty="0">
                <a:solidFill>
                  <a:srgbClr val="CCAE09"/>
                </a:solidFill>
                <a:latin typeface="Arial"/>
                <a:cs typeface="Arial"/>
              </a:rPr>
              <a:t> </a:t>
            </a:r>
            <a:r>
              <a:rPr sz="2800" b="1" spc="-5" dirty="0">
                <a:solidFill>
                  <a:srgbClr val="CCAE09"/>
                </a:solidFill>
                <a:latin typeface="Arial"/>
                <a:cs typeface="Arial"/>
              </a:rPr>
              <a:t>prominences, </a:t>
            </a:r>
            <a:r>
              <a:rPr sz="2800" b="1" spc="-765" dirty="0">
                <a:solidFill>
                  <a:srgbClr val="CCAE09"/>
                </a:solidFill>
                <a:latin typeface="Arial"/>
                <a:cs typeface="Arial"/>
              </a:rPr>
              <a:t> </a:t>
            </a:r>
            <a:r>
              <a:rPr sz="2800" b="1" dirty="0">
                <a:solidFill>
                  <a:srgbClr val="CCAE09"/>
                </a:solidFill>
                <a:latin typeface="Arial"/>
                <a:cs typeface="Arial"/>
              </a:rPr>
              <a:t>flares, </a:t>
            </a:r>
            <a:r>
              <a:rPr sz="2800" b="1" spc="-5" dirty="0">
                <a:solidFill>
                  <a:srgbClr val="CCAE09"/>
                </a:solidFill>
                <a:latin typeface="Arial"/>
                <a:cs typeface="Arial"/>
              </a:rPr>
              <a:t>and coronal</a:t>
            </a:r>
            <a:r>
              <a:rPr sz="2800" b="1" spc="5" dirty="0">
                <a:solidFill>
                  <a:srgbClr val="CCAE09"/>
                </a:solidFill>
                <a:latin typeface="Arial"/>
                <a:cs typeface="Arial"/>
              </a:rPr>
              <a:t> </a:t>
            </a:r>
            <a:r>
              <a:rPr sz="2800" b="1" spc="-5" dirty="0">
                <a:solidFill>
                  <a:srgbClr val="CCAE09"/>
                </a:solidFill>
                <a:latin typeface="Arial"/>
                <a:cs typeface="Arial"/>
              </a:rPr>
              <a:t>ejections</a:t>
            </a:r>
            <a:endParaRPr sz="28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8160" y="414020"/>
            <a:ext cx="5908675" cy="513080"/>
          </a:xfrm>
          <a:prstGeom prst="rect">
            <a:avLst/>
          </a:prstGeom>
        </p:spPr>
        <p:txBody>
          <a:bodyPr vert="horz" wrap="square" lIns="0" tIns="12700" rIns="0" bIns="0" rtlCol="0">
            <a:spAutoFit/>
          </a:bodyPr>
          <a:lstStyle/>
          <a:p>
            <a:pPr marL="12700">
              <a:lnSpc>
                <a:spcPct val="100000"/>
              </a:lnSpc>
              <a:spcBef>
                <a:spcPts val="100"/>
              </a:spcBef>
            </a:pPr>
            <a:r>
              <a:rPr dirty="0"/>
              <a:t>Physical</a:t>
            </a:r>
            <a:r>
              <a:rPr spc="-25" dirty="0"/>
              <a:t> </a:t>
            </a:r>
            <a:r>
              <a:rPr dirty="0"/>
              <a:t>Properties</a:t>
            </a:r>
            <a:r>
              <a:rPr spc="-15" dirty="0"/>
              <a:t> </a:t>
            </a:r>
            <a:r>
              <a:rPr dirty="0"/>
              <a:t>of</a:t>
            </a:r>
            <a:r>
              <a:rPr spc="-15" dirty="0"/>
              <a:t> </a:t>
            </a:r>
            <a:r>
              <a:rPr spc="-5" dirty="0"/>
              <a:t>the </a:t>
            </a:r>
            <a:r>
              <a:rPr dirty="0"/>
              <a:t>Sun</a:t>
            </a:r>
          </a:p>
        </p:txBody>
      </p:sp>
      <p:sp>
        <p:nvSpPr>
          <p:cNvPr id="3" name="object 3"/>
          <p:cNvSpPr txBox="1"/>
          <p:nvPr/>
        </p:nvSpPr>
        <p:spPr>
          <a:xfrm>
            <a:off x="431800" y="1328420"/>
            <a:ext cx="8432165" cy="3882390"/>
          </a:xfrm>
          <a:prstGeom prst="rect">
            <a:avLst/>
          </a:prstGeom>
        </p:spPr>
        <p:txBody>
          <a:bodyPr vert="horz" wrap="square" lIns="0" tIns="12700" rIns="0" bIns="0" rtlCol="0">
            <a:spAutoFit/>
          </a:bodyPr>
          <a:lstStyle/>
          <a:p>
            <a:pPr marL="38100" marR="43180">
              <a:lnSpc>
                <a:spcPct val="100000"/>
              </a:lnSpc>
              <a:spcBef>
                <a:spcPts val="100"/>
              </a:spcBef>
            </a:pPr>
            <a:r>
              <a:rPr sz="2800" b="1" spc="-5" dirty="0">
                <a:solidFill>
                  <a:srgbClr val="FFFFFF"/>
                </a:solidFill>
                <a:latin typeface="Arial"/>
                <a:cs typeface="Arial"/>
              </a:rPr>
              <a:t>Luminosity</a:t>
            </a:r>
            <a:r>
              <a:rPr sz="2800" b="1" spc="-15" dirty="0">
                <a:solidFill>
                  <a:srgbClr val="FFFFFF"/>
                </a:solidFill>
                <a:latin typeface="Arial"/>
                <a:cs typeface="Arial"/>
              </a:rPr>
              <a:t> </a:t>
            </a:r>
            <a:r>
              <a:rPr sz="2800" b="1" dirty="0">
                <a:solidFill>
                  <a:srgbClr val="CCAE09"/>
                </a:solidFill>
                <a:latin typeface="Arial"/>
                <a:cs typeface="Arial"/>
              </a:rPr>
              <a:t>–</a:t>
            </a:r>
            <a:r>
              <a:rPr sz="2800" b="1" spc="15" dirty="0">
                <a:solidFill>
                  <a:srgbClr val="CCAE09"/>
                </a:solidFill>
                <a:latin typeface="Arial"/>
                <a:cs typeface="Arial"/>
              </a:rPr>
              <a:t> </a:t>
            </a:r>
            <a:r>
              <a:rPr sz="2800" b="1" spc="-5" dirty="0">
                <a:solidFill>
                  <a:srgbClr val="CCAE09"/>
                </a:solidFill>
                <a:latin typeface="Arial"/>
                <a:cs typeface="Arial"/>
              </a:rPr>
              <a:t>total</a:t>
            </a:r>
            <a:r>
              <a:rPr sz="2800" b="1" spc="5" dirty="0">
                <a:solidFill>
                  <a:srgbClr val="CCAE09"/>
                </a:solidFill>
                <a:latin typeface="Arial"/>
                <a:cs typeface="Arial"/>
              </a:rPr>
              <a:t> </a:t>
            </a:r>
            <a:r>
              <a:rPr sz="2800" b="1" spc="-5" dirty="0">
                <a:solidFill>
                  <a:srgbClr val="CCAE09"/>
                </a:solidFill>
                <a:latin typeface="Arial"/>
                <a:cs typeface="Arial"/>
              </a:rPr>
              <a:t>energy</a:t>
            </a:r>
            <a:r>
              <a:rPr sz="2800" b="1" dirty="0">
                <a:solidFill>
                  <a:srgbClr val="CCAE09"/>
                </a:solidFill>
                <a:latin typeface="Arial"/>
                <a:cs typeface="Arial"/>
              </a:rPr>
              <a:t> </a:t>
            </a:r>
            <a:r>
              <a:rPr sz="2800" b="1" spc="-5" dirty="0">
                <a:solidFill>
                  <a:srgbClr val="CCAE09"/>
                </a:solidFill>
                <a:latin typeface="Arial"/>
                <a:cs typeface="Arial"/>
              </a:rPr>
              <a:t>radiated</a:t>
            </a:r>
            <a:r>
              <a:rPr sz="2800" b="1" dirty="0">
                <a:solidFill>
                  <a:srgbClr val="CCAE09"/>
                </a:solidFill>
                <a:latin typeface="Arial"/>
                <a:cs typeface="Arial"/>
              </a:rPr>
              <a:t> </a:t>
            </a:r>
            <a:r>
              <a:rPr sz="2800" b="1" spc="-10" dirty="0">
                <a:solidFill>
                  <a:srgbClr val="CCAE09"/>
                </a:solidFill>
                <a:latin typeface="Arial"/>
                <a:cs typeface="Arial"/>
              </a:rPr>
              <a:t>by</a:t>
            </a:r>
            <a:r>
              <a:rPr sz="2800" b="1" spc="5" dirty="0">
                <a:solidFill>
                  <a:srgbClr val="CCAE09"/>
                </a:solidFill>
                <a:latin typeface="Arial"/>
                <a:cs typeface="Arial"/>
              </a:rPr>
              <a:t> </a:t>
            </a:r>
            <a:r>
              <a:rPr sz="2800" b="1" spc="-5" dirty="0">
                <a:solidFill>
                  <a:srgbClr val="CCAE09"/>
                </a:solidFill>
                <a:latin typeface="Arial"/>
                <a:cs typeface="Arial"/>
              </a:rPr>
              <a:t>the</a:t>
            </a:r>
            <a:r>
              <a:rPr sz="2800" b="1" spc="5" dirty="0">
                <a:solidFill>
                  <a:srgbClr val="CCAE09"/>
                </a:solidFill>
                <a:latin typeface="Arial"/>
                <a:cs typeface="Arial"/>
              </a:rPr>
              <a:t> </a:t>
            </a:r>
            <a:r>
              <a:rPr sz="2800" b="1" spc="-10" dirty="0">
                <a:solidFill>
                  <a:srgbClr val="CCAE09"/>
                </a:solidFill>
                <a:latin typeface="Arial"/>
                <a:cs typeface="Arial"/>
              </a:rPr>
              <a:t>Sun</a:t>
            </a:r>
            <a:r>
              <a:rPr sz="2800" b="1" spc="-5" dirty="0">
                <a:solidFill>
                  <a:srgbClr val="CCAE09"/>
                </a:solidFill>
                <a:latin typeface="Arial"/>
                <a:cs typeface="Arial"/>
              </a:rPr>
              <a:t> </a:t>
            </a:r>
            <a:r>
              <a:rPr sz="2800" b="1" dirty="0">
                <a:solidFill>
                  <a:srgbClr val="CCAE09"/>
                </a:solidFill>
                <a:latin typeface="Arial"/>
                <a:cs typeface="Arial"/>
              </a:rPr>
              <a:t>– </a:t>
            </a:r>
            <a:r>
              <a:rPr sz="2800" b="1" spc="5" dirty="0">
                <a:solidFill>
                  <a:srgbClr val="CCAE09"/>
                </a:solidFill>
                <a:latin typeface="Arial"/>
                <a:cs typeface="Arial"/>
              </a:rPr>
              <a:t> </a:t>
            </a:r>
            <a:r>
              <a:rPr sz="2800" b="1" dirty="0">
                <a:solidFill>
                  <a:srgbClr val="CCAE09"/>
                </a:solidFill>
                <a:latin typeface="Arial"/>
                <a:cs typeface="Arial"/>
              </a:rPr>
              <a:t>can</a:t>
            </a:r>
            <a:r>
              <a:rPr sz="2800" b="1" spc="-15" dirty="0">
                <a:solidFill>
                  <a:srgbClr val="CCAE09"/>
                </a:solidFill>
                <a:latin typeface="Arial"/>
                <a:cs typeface="Arial"/>
              </a:rPr>
              <a:t> </a:t>
            </a:r>
            <a:r>
              <a:rPr sz="2800" b="1" dirty="0">
                <a:solidFill>
                  <a:srgbClr val="CCAE09"/>
                </a:solidFill>
                <a:latin typeface="Arial"/>
                <a:cs typeface="Arial"/>
              </a:rPr>
              <a:t>be</a:t>
            </a:r>
            <a:r>
              <a:rPr sz="2800" b="1" spc="5" dirty="0">
                <a:solidFill>
                  <a:srgbClr val="CCAE09"/>
                </a:solidFill>
                <a:latin typeface="Arial"/>
                <a:cs typeface="Arial"/>
              </a:rPr>
              <a:t> </a:t>
            </a:r>
            <a:r>
              <a:rPr sz="2800" b="1" spc="-5" dirty="0">
                <a:solidFill>
                  <a:srgbClr val="CCAE09"/>
                </a:solidFill>
                <a:latin typeface="Arial"/>
                <a:cs typeface="Arial"/>
              </a:rPr>
              <a:t>calculated</a:t>
            </a:r>
            <a:r>
              <a:rPr sz="2800" b="1" spc="-15" dirty="0">
                <a:solidFill>
                  <a:srgbClr val="CCAE09"/>
                </a:solidFill>
                <a:latin typeface="Arial"/>
                <a:cs typeface="Arial"/>
              </a:rPr>
              <a:t> </a:t>
            </a:r>
            <a:r>
              <a:rPr sz="2800" b="1" spc="-5" dirty="0">
                <a:solidFill>
                  <a:srgbClr val="CCAE09"/>
                </a:solidFill>
                <a:latin typeface="Arial"/>
                <a:cs typeface="Arial"/>
              </a:rPr>
              <a:t>from</a:t>
            </a:r>
            <a:r>
              <a:rPr sz="2800" b="1" dirty="0">
                <a:solidFill>
                  <a:srgbClr val="CCAE09"/>
                </a:solidFill>
                <a:latin typeface="Arial"/>
                <a:cs typeface="Arial"/>
              </a:rPr>
              <a:t> </a:t>
            </a:r>
            <a:r>
              <a:rPr sz="2800" b="1" spc="-5" dirty="0">
                <a:solidFill>
                  <a:srgbClr val="CCAE09"/>
                </a:solidFill>
                <a:latin typeface="Arial"/>
                <a:cs typeface="Arial"/>
              </a:rPr>
              <a:t>the</a:t>
            </a:r>
            <a:r>
              <a:rPr sz="2800" b="1" spc="5" dirty="0">
                <a:solidFill>
                  <a:srgbClr val="CCAE09"/>
                </a:solidFill>
                <a:latin typeface="Arial"/>
                <a:cs typeface="Arial"/>
              </a:rPr>
              <a:t> </a:t>
            </a:r>
            <a:r>
              <a:rPr sz="2800" b="1" dirty="0">
                <a:solidFill>
                  <a:srgbClr val="CCAE09"/>
                </a:solidFill>
                <a:latin typeface="Arial"/>
                <a:cs typeface="Arial"/>
              </a:rPr>
              <a:t>fraction</a:t>
            </a:r>
            <a:r>
              <a:rPr sz="2800" b="1" spc="-15" dirty="0">
                <a:solidFill>
                  <a:srgbClr val="CCAE09"/>
                </a:solidFill>
                <a:latin typeface="Arial"/>
                <a:cs typeface="Arial"/>
              </a:rPr>
              <a:t> </a:t>
            </a:r>
            <a:r>
              <a:rPr sz="2800" b="1" spc="-10" dirty="0">
                <a:solidFill>
                  <a:srgbClr val="CCAE09"/>
                </a:solidFill>
                <a:latin typeface="Arial"/>
                <a:cs typeface="Arial"/>
              </a:rPr>
              <a:t>of</a:t>
            </a:r>
            <a:r>
              <a:rPr sz="2800" b="1" spc="10" dirty="0">
                <a:solidFill>
                  <a:srgbClr val="CCAE09"/>
                </a:solidFill>
                <a:latin typeface="Arial"/>
                <a:cs typeface="Arial"/>
              </a:rPr>
              <a:t> </a:t>
            </a:r>
            <a:r>
              <a:rPr sz="2800" b="1" spc="-5" dirty="0">
                <a:solidFill>
                  <a:srgbClr val="CCAE09"/>
                </a:solidFill>
                <a:latin typeface="Arial"/>
                <a:cs typeface="Arial"/>
              </a:rPr>
              <a:t>that</a:t>
            </a:r>
            <a:r>
              <a:rPr sz="2800" b="1" spc="5" dirty="0">
                <a:solidFill>
                  <a:srgbClr val="CCAE09"/>
                </a:solidFill>
                <a:latin typeface="Arial"/>
                <a:cs typeface="Arial"/>
              </a:rPr>
              <a:t> </a:t>
            </a:r>
            <a:r>
              <a:rPr sz="2800" b="1" spc="-5" dirty="0">
                <a:solidFill>
                  <a:srgbClr val="CCAE09"/>
                </a:solidFill>
                <a:latin typeface="Arial"/>
                <a:cs typeface="Arial"/>
              </a:rPr>
              <a:t>energy </a:t>
            </a:r>
            <a:r>
              <a:rPr sz="2800" b="1" spc="-765" dirty="0">
                <a:solidFill>
                  <a:srgbClr val="CCAE09"/>
                </a:solidFill>
                <a:latin typeface="Arial"/>
                <a:cs typeface="Arial"/>
              </a:rPr>
              <a:t> </a:t>
            </a:r>
            <a:r>
              <a:rPr sz="2800" b="1" spc="-5" dirty="0">
                <a:solidFill>
                  <a:srgbClr val="CCAE09"/>
                </a:solidFill>
                <a:latin typeface="Arial"/>
                <a:cs typeface="Arial"/>
              </a:rPr>
              <a:t>that</a:t>
            </a:r>
            <a:r>
              <a:rPr sz="2800" b="1" spc="5" dirty="0">
                <a:solidFill>
                  <a:srgbClr val="CCAE09"/>
                </a:solidFill>
                <a:latin typeface="Arial"/>
                <a:cs typeface="Arial"/>
              </a:rPr>
              <a:t> </a:t>
            </a:r>
            <a:r>
              <a:rPr sz="2800" b="1" spc="-5" dirty="0">
                <a:solidFill>
                  <a:srgbClr val="CCAE09"/>
                </a:solidFill>
                <a:latin typeface="Arial"/>
                <a:cs typeface="Arial"/>
              </a:rPr>
              <a:t>reaches</a:t>
            </a:r>
            <a:r>
              <a:rPr sz="2800" b="1" spc="5" dirty="0">
                <a:solidFill>
                  <a:srgbClr val="CCAE09"/>
                </a:solidFill>
                <a:latin typeface="Arial"/>
                <a:cs typeface="Arial"/>
              </a:rPr>
              <a:t> </a:t>
            </a:r>
            <a:r>
              <a:rPr sz="2800" b="1" spc="-5" dirty="0">
                <a:solidFill>
                  <a:srgbClr val="CCAE09"/>
                </a:solidFill>
                <a:latin typeface="Arial"/>
                <a:cs typeface="Arial"/>
              </a:rPr>
              <a:t>Earth.</a:t>
            </a:r>
            <a:endParaRPr sz="2800">
              <a:latin typeface="Arial"/>
              <a:cs typeface="Arial"/>
            </a:endParaRPr>
          </a:p>
          <a:p>
            <a:pPr marL="38100" marR="1489075">
              <a:lnSpc>
                <a:spcPts val="3350"/>
              </a:lnSpc>
              <a:spcBef>
                <a:spcPts val="1870"/>
              </a:spcBef>
            </a:pPr>
            <a:r>
              <a:rPr sz="2800" b="1" spc="-5" dirty="0">
                <a:solidFill>
                  <a:srgbClr val="FFFFFF"/>
                </a:solidFill>
                <a:latin typeface="Arial"/>
                <a:cs typeface="Arial"/>
              </a:rPr>
              <a:t>Solar</a:t>
            </a:r>
            <a:r>
              <a:rPr sz="2800" b="1" spc="-10" dirty="0">
                <a:solidFill>
                  <a:srgbClr val="FFFFFF"/>
                </a:solidFill>
                <a:latin typeface="Arial"/>
                <a:cs typeface="Arial"/>
              </a:rPr>
              <a:t> </a:t>
            </a:r>
            <a:r>
              <a:rPr sz="2800" b="1" spc="-5" dirty="0">
                <a:solidFill>
                  <a:srgbClr val="FFFFFF"/>
                </a:solidFill>
                <a:latin typeface="Arial"/>
                <a:cs typeface="Arial"/>
              </a:rPr>
              <a:t>constant</a:t>
            </a:r>
            <a:r>
              <a:rPr sz="2800" b="1" dirty="0">
                <a:solidFill>
                  <a:srgbClr val="FFFFFF"/>
                </a:solidFill>
                <a:latin typeface="Arial"/>
                <a:cs typeface="Arial"/>
              </a:rPr>
              <a:t> </a:t>
            </a:r>
            <a:r>
              <a:rPr sz="2800" b="1" dirty="0">
                <a:solidFill>
                  <a:srgbClr val="CCAE09"/>
                </a:solidFill>
                <a:latin typeface="Arial"/>
                <a:cs typeface="Arial"/>
              </a:rPr>
              <a:t>– </a:t>
            </a:r>
            <a:r>
              <a:rPr sz="2800" b="1" spc="-5" dirty="0">
                <a:solidFill>
                  <a:srgbClr val="CCAE09"/>
                </a:solidFill>
                <a:latin typeface="Arial"/>
                <a:cs typeface="Arial"/>
              </a:rPr>
              <a:t>amount</a:t>
            </a:r>
            <a:r>
              <a:rPr sz="2800" b="1" spc="-10" dirty="0">
                <a:solidFill>
                  <a:srgbClr val="CCAE09"/>
                </a:solidFill>
                <a:latin typeface="Arial"/>
                <a:cs typeface="Arial"/>
              </a:rPr>
              <a:t> of</a:t>
            </a:r>
            <a:r>
              <a:rPr sz="2800" b="1" dirty="0">
                <a:solidFill>
                  <a:srgbClr val="CCAE09"/>
                </a:solidFill>
                <a:latin typeface="Arial"/>
                <a:cs typeface="Arial"/>
              </a:rPr>
              <a:t> </a:t>
            </a:r>
            <a:r>
              <a:rPr sz="2800" b="1" spc="-10" dirty="0">
                <a:solidFill>
                  <a:srgbClr val="CCAE09"/>
                </a:solidFill>
                <a:latin typeface="Arial"/>
                <a:cs typeface="Arial"/>
              </a:rPr>
              <a:t>Sun's</a:t>
            </a:r>
            <a:r>
              <a:rPr sz="2800" b="1" dirty="0">
                <a:solidFill>
                  <a:srgbClr val="CCAE09"/>
                </a:solidFill>
                <a:latin typeface="Arial"/>
                <a:cs typeface="Arial"/>
              </a:rPr>
              <a:t> </a:t>
            </a:r>
            <a:r>
              <a:rPr sz="2800" b="1" spc="-5" dirty="0">
                <a:solidFill>
                  <a:srgbClr val="CCAE09"/>
                </a:solidFill>
                <a:latin typeface="Arial"/>
                <a:cs typeface="Arial"/>
              </a:rPr>
              <a:t>energy </a:t>
            </a:r>
            <a:r>
              <a:rPr sz="2800" b="1" spc="-765" dirty="0">
                <a:solidFill>
                  <a:srgbClr val="CCAE09"/>
                </a:solidFill>
                <a:latin typeface="Arial"/>
                <a:cs typeface="Arial"/>
              </a:rPr>
              <a:t> </a:t>
            </a:r>
            <a:r>
              <a:rPr sz="2800" b="1" spc="-5" dirty="0">
                <a:solidFill>
                  <a:srgbClr val="CCAE09"/>
                </a:solidFill>
                <a:latin typeface="Arial"/>
                <a:cs typeface="Arial"/>
              </a:rPr>
              <a:t>reaching</a:t>
            </a:r>
            <a:r>
              <a:rPr sz="2800" b="1" spc="-15" dirty="0">
                <a:solidFill>
                  <a:srgbClr val="CCAE09"/>
                </a:solidFill>
                <a:latin typeface="Arial"/>
                <a:cs typeface="Arial"/>
              </a:rPr>
              <a:t> </a:t>
            </a:r>
            <a:r>
              <a:rPr sz="2800" b="1" spc="-5" dirty="0">
                <a:solidFill>
                  <a:srgbClr val="CCAE09"/>
                </a:solidFill>
                <a:latin typeface="Arial"/>
                <a:cs typeface="Arial"/>
              </a:rPr>
              <a:t>Earth</a:t>
            </a:r>
            <a:r>
              <a:rPr sz="2800" b="1" spc="-10" dirty="0">
                <a:solidFill>
                  <a:srgbClr val="CCAE09"/>
                </a:solidFill>
                <a:latin typeface="Arial"/>
                <a:cs typeface="Arial"/>
              </a:rPr>
              <a:t> </a:t>
            </a:r>
            <a:r>
              <a:rPr sz="2800" b="1" dirty="0">
                <a:solidFill>
                  <a:srgbClr val="CCAE09"/>
                </a:solidFill>
                <a:latin typeface="Arial"/>
                <a:cs typeface="Arial"/>
              </a:rPr>
              <a:t>–</a:t>
            </a:r>
            <a:r>
              <a:rPr sz="2800" b="1" spc="10" dirty="0">
                <a:solidFill>
                  <a:srgbClr val="CCAE09"/>
                </a:solidFill>
                <a:latin typeface="Arial"/>
                <a:cs typeface="Arial"/>
              </a:rPr>
              <a:t> </a:t>
            </a:r>
            <a:r>
              <a:rPr sz="2800" b="1" dirty="0">
                <a:solidFill>
                  <a:srgbClr val="CCAE09"/>
                </a:solidFill>
                <a:latin typeface="Arial"/>
                <a:cs typeface="Arial"/>
              </a:rPr>
              <a:t>is</a:t>
            </a:r>
            <a:r>
              <a:rPr sz="2800" b="1" spc="-10" dirty="0">
                <a:solidFill>
                  <a:srgbClr val="CCAE09"/>
                </a:solidFill>
                <a:latin typeface="Arial"/>
                <a:cs typeface="Arial"/>
              </a:rPr>
              <a:t> </a:t>
            </a:r>
            <a:r>
              <a:rPr sz="2800" b="1" dirty="0">
                <a:solidFill>
                  <a:srgbClr val="FFFFFF"/>
                </a:solidFill>
                <a:latin typeface="Arial"/>
                <a:cs typeface="Arial"/>
              </a:rPr>
              <a:t>1400</a:t>
            </a:r>
            <a:r>
              <a:rPr sz="2800" b="1" spc="5" dirty="0">
                <a:solidFill>
                  <a:srgbClr val="FFFFFF"/>
                </a:solidFill>
                <a:latin typeface="Arial"/>
                <a:cs typeface="Arial"/>
              </a:rPr>
              <a:t> </a:t>
            </a:r>
            <a:r>
              <a:rPr sz="2800" b="1" spc="-5" dirty="0">
                <a:solidFill>
                  <a:srgbClr val="FFFFFF"/>
                </a:solidFill>
                <a:latin typeface="Arial"/>
                <a:cs typeface="Arial"/>
              </a:rPr>
              <a:t>W/m</a:t>
            </a:r>
            <a:r>
              <a:rPr sz="2400" b="1" spc="-7" baseline="29513" dirty="0">
                <a:solidFill>
                  <a:srgbClr val="FFFFFF"/>
                </a:solidFill>
                <a:latin typeface="Arial"/>
                <a:cs typeface="Arial"/>
              </a:rPr>
              <a:t>2</a:t>
            </a:r>
            <a:r>
              <a:rPr sz="2800" b="1" spc="-5" dirty="0">
                <a:solidFill>
                  <a:srgbClr val="CCAE09"/>
                </a:solidFill>
                <a:latin typeface="Arial"/>
                <a:cs typeface="Arial"/>
              </a:rPr>
              <a:t>.</a:t>
            </a:r>
            <a:endParaRPr sz="2800">
              <a:latin typeface="Arial"/>
              <a:cs typeface="Arial"/>
            </a:endParaRPr>
          </a:p>
          <a:p>
            <a:pPr marL="38100" marR="30480">
              <a:lnSpc>
                <a:spcPct val="100000"/>
              </a:lnSpc>
              <a:spcBef>
                <a:spcPts val="1640"/>
              </a:spcBef>
            </a:pPr>
            <a:r>
              <a:rPr sz="2800" b="1" spc="-5" dirty="0">
                <a:solidFill>
                  <a:srgbClr val="FFFFFF"/>
                </a:solidFill>
                <a:latin typeface="Arial"/>
                <a:cs typeface="Arial"/>
              </a:rPr>
              <a:t>Total luminosity </a:t>
            </a:r>
            <a:r>
              <a:rPr sz="2800" b="1" dirty="0">
                <a:solidFill>
                  <a:srgbClr val="CCAE09"/>
                </a:solidFill>
                <a:latin typeface="Arial"/>
                <a:cs typeface="Arial"/>
              </a:rPr>
              <a:t>is </a:t>
            </a:r>
            <a:r>
              <a:rPr sz="2800" b="1" spc="-5" dirty="0">
                <a:solidFill>
                  <a:srgbClr val="CCAE09"/>
                </a:solidFill>
                <a:latin typeface="Arial"/>
                <a:cs typeface="Arial"/>
              </a:rPr>
              <a:t>about </a:t>
            </a:r>
            <a:r>
              <a:rPr sz="2800" b="1" dirty="0">
                <a:solidFill>
                  <a:srgbClr val="FFFFFF"/>
                </a:solidFill>
                <a:latin typeface="Arial"/>
                <a:cs typeface="Arial"/>
              </a:rPr>
              <a:t>4 × </a:t>
            </a:r>
            <a:r>
              <a:rPr sz="2800" b="1" spc="5" dirty="0">
                <a:solidFill>
                  <a:srgbClr val="FFFFFF"/>
                </a:solidFill>
                <a:latin typeface="Arial"/>
                <a:cs typeface="Arial"/>
              </a:rPr>
              <a:t>10</a:t>
            </a:r>
            <a:r>
              <a:rPr sz="2400" b="1" spc="7" baseline="29513" dirty="0">
                <a:solidFill>
                  <a:srgbClr val="FFFFFF"/>
                </a:solidFill>
                <a:latin typeface="Arial"/>
                <a:cs typeface="Arial"/>
              </a:rPr>
              <a:t>26</a:t>
            </a:r>
            <a:r>
              <a:rPr sz="2400" b="1" spc="15" baseline="29513" dirty="0">
                <a:solidFill>
                  <a:srgbClr val="FFFFFF"/>
                </a:solidFill>
                <a:latin typeface="Arial"/>
                <a:cs typeface="Arial"/>
              </a:rPr>
              <a:t> </a:t>
            </a:r>
            <a:r>
              <a:rPr sz="2800" b="1" dirty="0">
                <a:solidFill>
                  <a:srgbClr val="FFFFFF"/>
                </a:solidFill>
                <a:latin typeface="Arial"/>
                <a:cs typeface="Arial"/>
              </a:rPr>
              <a:t>W </a:t>
            </a:r>
            <a:r>
              <a:rPr sz="2800" b="1" dirty="0">
                <a:solidFill>
                  <a:srgbClr val="CCAE09"/>
                </a:solidFill>
                <a:latin typeface="Arial"/>
                <a:cs typeface="Arial"/>
              </a:rPr>
              <a:t>– </a:t>
            </a:r>
            <a:r>
              <a:rPr sz="2800" b="1" spc="-5" dirty="0">
                <a:solidFill>
                  <a:srgbClr val="CCAE09"/>
                </a:solidFill>
                <a:latin typeface="Arial"/>
                <a:cs typeface="Arial"/>
              </a:rPr>
              <a:t>the </a:t>
            </a:r>
            <a:r>
              <a:rPr sz="2800" b="1" dirty="0">
                <a:solidFill>
                  <a:srgbClr val="CCAE09"/>
                </a:solidFill>
                <a:latin typeface="Arial"/>
                <a:cs typeface="Arial"/>
              </a:rPr>
              <a:t> </a:t>
            </a:r>
            <a:r>
              <a:rPr sz="2800" b="1" spc="-5" dirty="0">
                <a:solidFill>
                  <a:srgbClr val="CCAE09"/>
                </a:solidFill>
                <a:latin typeface="Arial"/>
                <a:cs typeface="Arial"/>
              </a:rPr>
              <a:t>equivalent</a:t>
            </a:r>
            <a:r>
              <a:rPr sz="2800" b="1" spc="5" dirty="0">
                <a:solidFill>
                  <a:srgbClr val="CCAE09"/>
                </a:solidFill>
                <a:latin typeface="Arial"/>
                <a:cs typeface="Arial"/>
              </a:rPr>
              <a:t> </a:t>
            </a:r>
            <a:r>
              <a:rPr sz="2800" b="1" spc="-10" dirty="0">
                <a:solidFill>
                  <a:srgbClr val="CCAE09"/>
                </a:solidFill>
                <a:latin typeface="Arial"/>
                <a:cs typeface="Arial"/>
              </a:rPr>
              <a:t>of</a:t>
            </a:r>
            <a:r>
              <a:rPr sz="2800" b="1" spc="10" dirty="0">
                <a:solidFill>
                  <a:srgbClr val="CCAE09"/>
                </a:solidFill>
                <a:latin typeface="Arial"/>
                <a:cs typeface="Arial"/>
              </a:rPr>
              <a:t> </a:t>
            </a:r>
            <a:r>
              <a:rPr sz="2800" b="1" dirty="0">
                <a:solidFill>
                  <a:srgbClr val="CCAE09"/>
                </a:solidFill>
                <a:latin typeface="Arial"/>
                <a:cs typeface="Arial"/>
              </a:rPr>
              <a:t>10 </a:t>
            </a:r>
            <a:r>
              <a:rPr sz="2800" b="1" spc="-5" dirty="0">
                <a:solidFill>
                  <a:srgbClr val="CCAE09"/>
                </a:solidFill>
                <a:latin typeface="Arial"/>
                <a:cs typeface="Arial"/>
              </a:rPr>
              <a:t>billion</a:t>
            </a:r>
            <a:r>
              <a:rPr sz="2800" b="1" spc="-10" dirty="0">
                <a:solidFill>
                  <a:srgbClr val="CCAE09"/>
                </a:solidFill>
                <a:latin typeface="Arial"/>
                <a:cs typeface="Arial"/>
              </a:rPr>
              <a:t> </a:t>
            </a:r>
            <a:r>
              <a:rPr sz="2800" b="1" spc="-5" dirty="0">
                <a:solidFill>
                  <a:srgbClr val="CCAE09"/>
                </a:solidFill>
                <a:latin typeface="Arial"/>
                <a:cs typeface="Arial"/>
              </a:rPr>
              <a:t>1-megaton nuclear</a:t>
            </a:r>
            <a:r>
              <a:rPr sz="2800" b="1" dirty="0">
                <a:solidFill>
                  <a:srgbClr val="CCAE09"/>
                </a:solidFill>
                <a:latin typeface="Arial"/>
                <a:cs typeface="Arial"/>
              </a:rPr>
              <a:t> </a:t>
            </a:r>
            <a:r>
              <a:rPr sz="2800" b="1" spc="-10" dirty="0">
                <a:solidFill>
                  <a:srgbClr val="CCAE09"/>
                </a:solidFill>
                <a:latin typeface="Arial"/>
                <a:cs typeface="Arial"/>
              </a:rPr>
              <a:t>bombs </a:t>
            </a:r>
            <a:r>
              <a:rPr sz="2800" b="1" spc="-765" dirty="0">
                <a:solidFill>
                  <a:srgbClr val="CCAE09"/>
                </a:solidFill>
                <a:latin typeface="Arial"/>
                <a:cs typeface="Arial"/>
              </a:rPr>
              <a:t> </a:t>
            </a:r>
            <a:r>
              <a:rPr sz="2800" b="1" spc="-5" dirty="0">
                <a:solidFill>
                  <a:srgbClr val="CCAE09"/>
                </a:solidFill>
                <a:latin typeface="Arial"/>
                <a:cs typeface="Arial"/>
              </a:rPr>
              <a:t>per</a:t>
            </a:r>
            <a:r>
              <a:rPr sz="2800" b="1" spc="5" dirty="0">
                <a:solidFill>
                  <a:srgbClr val="CCAE09"/>
                </a:solidFill>
                <a:latin typeface="Arial"/>
                <a:cs typeface="Arial"/>
              </a:rPr>
              <a:t> </a:t>
            </a:r>
            <a:r>
              <a:rPr sz="2800" b="1" spc="-5" dirty="0">
                <a:solidFill>
                  <a:srgbClr val="CCAE09"/>
                </a:solidFill>
                <a:latin typeface="Arial"/>
                <a:cs typeface="Arial"/>
              </a:rPr>
              <a:t>second.</a:t>
            </a:r>
            <a:endParaRPr sz="2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8160" y="414020"/>
            <a:ext cx="5908675" cy="513080"/>
          </a:xfrm>
          <a:prstGeom prst="rect">
            <a:avLst/>
          </a:prstGeom>
        </p:spPr>
        <p:txBody>
          <a:bodyPr vert="horz" wrap="square" lIns="0" tIns="12700" rIns="0" bIns="0" rtlCol="0">
            <a:spAutoFit/>
          </a:bodyPr>
          <a:lstStyle/>
          <a:p>
            <a:pPr marL="12700">
              <a:lnSpc>
                <a:spcPct val="100000"/>
              </a:lnSpc>
              <a:spcBef>
                <a:spcPts val="100"/>
              </a:spcBef>
            </a:pPr>
            <a:r>
              <a:rPr dirty="0"/>
              <a:t>Physical</a:t>
            </a:r>
            <a:r>
              <a:rPr spc="-25" dirty="0"/>
              <a:t> </a:t>
            </a:r>
            <a:r>
              <a:rPr dirty="0"/>
              <a:t>Properties</a:t>
            </a:r>
            <a:r>
              <a:rPr spc="-15" dirty="0"/>
              <a:t> </a:t>
            </a:r>
            <a:r>
              <a:rPr dirty="0"/>
              <a:t>of</a:t>
            </a:r>
            <a:r>
              <a:rPr spc="-15" dirty="0"/>
              <a:t> </a:t>
            </a:r>
            <a:r>
              <a:rPr spc="-5" dirty="0"/>
              <a:t>the </a:t>
            </a:r>
            <a:r>
              <a:rPr dirty="0"/>
              <a:t>Sun</a:t>
            </a:r>
          </a:p>
        </p:txBody>
      </p:sp>
      <p:pic>
        <p:nvPicPr>
          <p:cNvPr id="3" name="object 3"/>
          <p:cNvPicPr/>
          <p:nvPr/>
        </p:nvPicPr>
        <p:blipFill>
          <a:blip r:embed="rId2" cstate="print"/>
          <a:stretch>
            <a:fillRect/>
          </a:stretch>
        </p:blipFill>
        <p:spPr>
          <a:xfrm>
            <a:off x="3962400" y="914400"/>
            <a:ext cx="4933950" cy="5706110"/>
          </a:xfrm>
          <a:prstGeom prst="rect">
            <a:avLst/>
          </a:prstGeom>
        </p:spPr>
      </p:pic>
      <p:sp>
        <p:nvSpPr>
          <p:cNvPr id="4" name="object 4"/>
          <p:cNvSpPr txBox="1"/>
          <p:nvPr/>
        </p:nvSpPr>
        <p:spPr>
          <a:xfrm>
            <a:off x="457200" y="1405890"/>
            <a:ext cx="3264535" cy="301244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CCAE09"/>
                </a:solidFill>
                <a:latin typeface="Arial"/>
                <a:cs typeface="Arial"/>
              </a:rPr>
              <a:t>This diagram </a:t>
            </a:r>
            <a:r>
              <a:rPr sz="2800" b="1" dirty="0">
                <a:solidFill>
                  <a:srgbClr val="CCAE09"/>
                </a:solidFill>
                <a:latin typeface="Arial"/>
                <a:cs typeface="Arial"/>
              </a:rPr>
              <a:t> </a:t>
            </a:r>
            <a:r>
              <a:rPr sz="2800" b="1" spc="-5" dirty="0">
                <a:solidFill>
                  <a:srgbClr val="CCAE09"/>
                </a:solidFill>
                <a:latin typeface="Arial"/>
                <a:cs typeface="Arial"/>
              </a:rPr>
              <a:t>illustrates how one </a:t>
            </a:r>
            <a:r>
              <a:rPr sz="2800" b="1" spc="-765" dirty="0">
                <a:solidFill>
                  <a:srgbClr val="CCAE09"/>
                </a:solidFill>
                <a:latin typeface="Arial"/>
                <a:cs typeface="Arial"/>
              </a:rPr>
              <a:t> </a:t>
            </a:r>
            <a:r>
              <a:rPr sz="2800" b="1" dirty="0">
                <a:solidFill>
                  <a:srgbClr val="CCAE09"/>
                </a:solidFill>
                <a:latin typeface="Arial"/>
                <a:cs typeface="Arial"/>
              </a:rPr>
              <a:t>can </a:t>
            </a:r>
            <a:r>
              <a:rPr sz="2800" b="1" spc="-5" dirty="0">
                <a:solidFill>
                  <a:srgbClr val="CCAE09"/>
                </a:solidFill>
                <a:latin typeface="Arial"/>
                <a:cs typeface="Arial"/>
              </a:rPr>
              <a:t>extrapolate </a:t>
            </a:r>
            <a:r>
              <a:rPr sz="2800" b="1" dirty="0">
                <a:solidFill>
                  <a:srgbClr val="CCAE09"/>
                </a:solidFill>
                <a:latin typeface="Arial"/>
                <a:cs typeface="Arial"/>
              </a:rPr>
              <a:t> </a:t>
            </a:r>
            <a:r>
              <a:rPr sz="2800" b="1" spc="-5" dirty="0">
                <a:solidFill>
                  <a:srgbClr val="CCAE09"/>
                </a:solidFill>
                <a:latin typeface="Arial"/>
                <a:cs typeface="Arial"/>
              </a:rPr>
              <a:t>from </a:t>
            </a:r>
            <a:r>
              <a:rPr sz="2800" b="1" spc="-10" dirty="0">
                <a:solidFill>
                  <a:srgbClr val="CCAE09"/>
                </a:solidFill>
                <a:latin typeface="Arial"/>
                <a:cs typeface="Arial"/>
              </a:rPr>
              <a:t>the </a:t>
            </a:r>
            <a:r>
              <a:rPr sz="2800" b="1" spc="-5" dirty="0">
                <a:solidFill>
                  <a:srgbClr val="CCAE09"/>
                </a:solidFill>
                <a:latin typeface="Arial"/>
                <a:cs typeface="Arial"/>
              </a:rPr>
              <a:t>radiation </a:t>
            </a:r>
            <a:r>
              <a:rPr sz="2800" b="1" dirty="0">
                <a:solidFill>
                  <a:srgbClr val="CCAE09"/>
                </a:solidFill>
                <a:latin typeface="Arial"/>
                <a:cs typeface="Arial"/>
              </a:rPr>
              <a:t> </a:t>
            </a:r>
            <a:r>
              <a:rPr sz="2800" b="1" spc="-5" dirty="0">
                <a:solidFill>
                  <a:srgbClr val="CCAE09"/>
                </a:solidFill>
                <a:latin typeface="Arial"/>
                <a:cs typeface="Arial"/>
              </a:rPr>
              <a:t>hitting Earth to </a:t>
            </a:r>
            <a:r>
              <a:rPr sz="2800" b="1" spc="-10" dirty="0">
                <a:solidFill>
                  <a:srgbClr val="CCAE09"/>
                </a:solidFill>
                <a:latin typeface="Arial"/>
                <a:cs typeface="Arial"/>
              </a:rPr>
              <a:t>the </a:t>
            </a:r>
            <a:r>
              <a:rPr sz="2800" b="1" spc="-765" dirty="0">
                <a:solidFill>
                  <a:srgbClr val="CCAE09"/>
                </a:solidFill>
                <a:latin typeface="Arial"/>
                <a:cs typeface="Arial"/>
              </a:rPr>
              <a:t> </a:t>
            </a:r>
            <a:r>
              <a:rPr sz="2800" b="1" spc="-5" dirty="0">
                <a:solidFill>
                  <a:srgbClr val="FFFFFF"/>
                </a:solidFill>
                <a:latin typeface="Arial"/>
                <a:cs typeface="Arial"/>
              </a:rPr>
              <a:t>entire </a:t>
            </a:r>
            <a:r>
              <a:rPr sz="2800" b="1" spc="-10" dirty="0">
                <a:solidFill>
                  <a:srgbClr val="FFFFFF"/>
                </a:solidFill>
                <a:latin typeface="Arial"/>
                <a:cs typeface="Arial"/>
              </a:rPr>
              <a:t>output </a:t>
            </a:r>
            <a:r>
              <a:rPr sz="2800" b="1" spc="-10" dirty="0">
                <a:solidFill>
                  <a:srgbClr val="CCAE09"/>
                </a:solidFill>
                <a:latin typeface="Arial"/>
                <a:cs typeface="Arial"/>
              </a:rPr>
              <a:t>of </a:t>
            </a:r>
            <a:r>
              <a:rPr sz="2800" b="1" spc="-5" dirty="0">
                <a:solidFill>
                  <a:srgbClr val="CCAE09"/>
                </a:solidFill>
                <a:latin typeface="Arial"/>
                <a:cs typeface="Arial"/>
              </a:rPr>
              <a:t>the </a:t>
            </a:r>
            <a:r>
              <a:rPr sz="2800" b="1" spc="-765" dirty="0">
                <a:solidFill>
                  <a:srgbClr val="CCAE09"/>
                </a:solidFill>
                <a:latin typeface="Arial"/>
                <a:cs typeface="Arial"/>
              </a:rPr>
              <a:t> </a:t>
            </a:r>
            <a:r>
              <a:rPr sz="2800" b="1" spc="-10" dirty="0">
                <a:solidFill>
                  <a:srgbClr val="CCAE09"/>
                </a:solidFill>
                <a:latin typeface="Arial"/>
                <a:cs typeface="Arial"/>
              </a:rPr>
              <a:t>Sun.</a:t>
            </a:r>
            <a:endParaRPr sz="28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9389" y="414020"/>
            <a:ext cx="4005579" cy="513080"/>
          </a:xfrm>
          <a:prstGeom prst="rect">
            <a:avLst/>
          </a:prstGeom>
        </p:spPr>
        <p:txBody>
          <a:bodyPr vert="horz" wrap="square" lIns="0" tIns="12700" rIns="0" bIns="0" rtlCol="0">
            <a:spAutoFit/>
          </a:bodyPr>
          <a:lstStyle/>
          <a:p>
            <a:pPr marL="12700">
              <a:lnSpc>
                <a:spcPct val="100000"/>
              </a:lnSpc>
              <a:spcBef>
                <a:spcPts val="100"/>
              </a:spcBef>
            </a:pPr>
            <a:r>
              <a:rPr dirty="0"/>
              <a:t>The</a:t>
            </a:r>
            <a:r>
              <a:rPr spc="-25" dirty="0"/>
              <a:t> </a:t>
            </a:r>
            <a:r>
              <a:rPr dirty="0"/>
              <a:t>Heart</a:t>
            </a:r>
            <a:r>
              <a:rPr spc="-20" dirty="0"/>
              <a:t> </a:t>
            </a:r>
            <a:r>
              <a:rPr spc="-5" dirty="0"/>
              <a:t>of</a:t>
            </a:r>
            <a:r>
              <a:rPr spc="-20" dirty="0"/>
              <a:t> </a:t>
            </a:r>
            <a:r>
              <a:rPr spc="-5" dirty="0"/>
              <a:t>the</a:t>
            </a:r>
            <a:r>
              <a:rPr spc="-10" dirty="0"/>
              <a:t> </a:t>
            </a:r>
            <a:r>
              <a:rPr dirty="0"/>
              <a:t>Sun</a:t>
            </a:r>
          </a:p>
        </p:txBody>
      </p:sp>
      <p:sp>
        <p:nvSpPr>
          <p:cNvPr id="3" name="object 3"/>
          <p:cNvSpPr txBox="1"/>
          <p:nvPr/>
        </p:nvSpPr>
        <p:spPr>
          <a:xfrm>
            <a:off x="598169" y="1101090"/>
            <a:ext cx="7792720" cy="4958080"/>
          </a:xfrm>
          <a:prstGeom prst="rect">
            <a:avLst/>
          </a:prstGeom>
        </p:spPr>
        <p:txBody>
          <a:bodyPr vert="horz" wrap="square" lIns="0" tIns="12700" rIns="0" bIns="0" rtlCol="0">
            <a:spAutoFit/>
          </a:bodyPr>
          <a:lstStyle/>
          <a:p>
            <a:pPr marL="25400" marR="17780">
              <a:lnSpc>
                <a:spcPct val="100000"/>
              </a:lnSpc>
              <a:spcBef>
                <a:spcPts val="100"/>
              </a:spcBef>
            </a:pPr>
            <a:r>
              <a:rPr sz="2800" b="1" spc="-5" dirty="0">
                <a:solidFill>
                  <a:srgbClr val="CCAE09"/>
                </a:solidFill>
                <a:latin typeface="Arial"/>
                <a:cs typeface="Arial"/>
              </a:rPr>
              <a:t>Given</a:t>
            </a:r>
            <a:r>
              <a:rPr sz="2800" b="1" spc="-10" dirty="0">
                <a:solidFill>
                  <a:srgbClr val="CCAE09"/>
                </a:solidFill>
                <a:latin typeface="Arial"/>
                <a:cs typeface="Arial"/>
              </a:rPr>
              <a:t> </a:t>
            </a:r>
            <a:r>
              <a:rPr sz="2800" b="1" dirty="0">
                <a:solidFill>
                  <a:srgbClr val="CCAE09"/>
                </a:solidFill>
                <a:latin typeface="Arial"/>
                <a:cs typeface="Arial"/>
              </a:rPr>
              <a:t>the</a:t>
            </a:r>
            <a:r>
              <a:rPr sz="2800" b="1" spc="5" dirty="0">
                <a:solidFill>
                  <a:srgbClr val="CCAE09"/>
                </a:solidFill>
                <a:latin typeface="Arial"/>
                <a:cs typeface="Arial"/>
              </a:rPr>
              <a:t> </a:t>
            </a:r>
            <a:r>
              <a:rPr sz="2800" b="1" spc="-10" dirty="0">
                <a:solidFill>
                  <a:srgbClr val="CCAE09"/>
                </a:solidFill>
                <a:latin typeface="Arial"/>
                <a:cs typeface="Arial"/>
              </a:rPr>
              <a:t>Sun’s</a:t>
            </a:r>
            <a:r>
              <a:rPr sz="2800" b="1" spc="5" dirty="0">
                <a:solidFill>
                  <a:srgbClr val="CCAE09"/>
                </a:solidFill>
                <a:latin typeface="Arial"/>
                <a:cs typeface="Arial"/>
              </a:rPr>
              <a:t> </a:t>
            </a:r>
            <a:r>
              <a:rPr sz="2800" b="1" spc="-5" dirty="0">
                <a:solidFill>
                  <a:srgbClr val="CCAE09"/>
                </a:solidFill>
                <a:latin typeface="Arial"/>
                <a:cs typeface="Arial"/>
              </a:rPr>
              <a:t>mass</a:t>
            </a:r>
            <a:r>
              <a:rPr sz="2800" b="1" spc="10" dirty="0">
                <a:solidFill>
                  <a:srgbClr val="CCAE09"/>
                </a:solidFill>
                <a:latin typeface="Arial"/>
                <a:cs typeface="Arial"/>
              </a:rPr>
              <a:t> </a:t>
            </a:r>
            <a:r>
              <a:rPr sz="2800" b="1" spc="-5" dirty="0">
                <a:solidFill>
                  <a:srgbClr val="CCAE09"/>
                </a:solidFill>
                <a:latin typeface="Arial"/>
                <a:cs typeface="Arial"/>
              </a:rPr>
              <a:t>and</a:t>
            </a:r>
            <a:r>
              <a:rPr sz="2800" b="1" dirty="0">
                <a:solidFill>
                  <a:srgbClr val="CCAE09"/>
                </a:solidFill>
                <a:latin typeface="Arial"/>
                <a:cs typeface="Arial"/>
              </a:rPr>
              <a:t> </a:t>
            </a:r>
            <a:r>
              <a:rPr sz="2800" b="1" spc="-5" dirty="0">
                <a:solidFill>
                  <a:srgbClr val="CCAE09"/>
                </a:solidFill>
                <a:latin typeface="Arial"/>
                <a:cs typeface="Arial"/>
              </a:rPr>
              <a:t>energy</a:t>
            </a:r>
            <a:r>
              <a:rPr sz="2800" b="1" spc="5" dirty="0">
                <a:solidFill>
                  <a:srgbClr val="CCAE09"/>
                </a:solidFill>
                <a:latin typeface="Arial"/>
                <a:cs typeface="Arial"/>
              </a:rPr>
              <a:t> </a:t>
            </a:r>
            <a:r>
              <a:rPr sz="2800" b="1" spc="-10" dirty="0">
                <a:solidFill>
                  <a:srgbClr val="CCAE09"/>
                </a:solidFill>
                <a:latin typeface="Arial"/>
                <a:cs typeface="Arial"/>
              </a:rPr>
              <a:t>production, </a:t>
            </a:r>
            <a:r>
              <a:rPr sz="2800" b="1" spc="-760" dirty="0">
                <a:solidFill>
                  <a:srgbClr val="CCAE09"/>
                </a:solidFill>
                <a:latin typeface="Arial"/>
                <a:cs typeface="Arial"/>
              </a:rPr>
              <a:t> </a:t>
            </a:r>
            <a:r>
              <a:rPr sz="2800" b="1" spc="-5" dirty="0">
                <a:solidFill>
                  <a:srgbClr val="CCAE09"/>
                </a:solidFill>
                <a:latin typeface="Arial"/>
                <a:cs typeface="Arial"/>
              </a:rPr>
              <a:t>we</a:t>
            </a:r>
            <a:r>
              <a:rPr sz="2800" b="1" dirty="0">
                <a:solidFill>
                  <a:srgbClr val="CCAE09"/>
                </a:solidFill>
                <a:latin typeface="Arial"/>
                <a:cs typeface="Arial"/>
              </a:rPr>
              <a:t> </a:t>
            </a:r>
            <a:r>
              <a:rPr sz="2800" b="1" spc="-5" dirty="0">
                <a:solidFill>
                  <a:srgbClr val="CCAE09"/>
                </a:solidFill>
                <a:latin typeface="Arial"/>
                <a:cs typeface="Arial"/>
              </a:rPr>
              <a:t>find</a:t>
            </a:r>
            <a:r>
              <a:rPr sz="2800" b="1" dirty="0">
                <a:solidFill>
                  <a:srgbClr val="CCAE09"/>
                </a:solidFill>
                <a:latin typeface="Arial"/>
                <a:cs typeface="Arial"/>
              </a:rPr>
              <a:t> </a:t>
            </a:r>
            <a:r>
              <a:rPr sz="2800" b="1" spc="-5" dirty="0">
                <a:solidFill>
                  <a:srgbClr val="CCAE09"/>
                </a:solidFill>
                <a:latin typeface="Arial"/>
                <a:cs typeface="Arial"/>
              </a:rPr>
              <a:t>that,</a:t>
            </a:r>
            <a:r>
              <a:rPr sz="2800" b="1" spc="5" dirty="0">
                <a:solidFill>
                  <a:srgbClr val="CCAE09"/>
                </a:solidFill>
                <a:latin typeface="Arial"/>
                <a:cs typeface="Arial"/>
              </a:rPr>
              <a:t> </a:t>
            </a:r>
            <a:r>
              <a:rPr sz="2800" b="1" dirty="0">
                <a:solidFill>
                  <a:srgbClr val="CCAE09"/>
                </a:solidFill>
                <a:latin typeface="Arial"/>
                <a:cs typeface="Arial"/>
              </a:rPr>
              <a:t>on</a:t>
            </a:r>
            <a:r>
              <a:rPr sz="2800" b="1" spc="-10" dirty="0">
                <a:solidFill>
                  <a:srgbClr val="CCAE09"/>
                </a:solidFill>
                <a:latin typeface="Arial"/>
                <a:cs typeface="Arial"/>
              </a:rPr>
              <a:t> </a:t>
            </a:r>
            <a:r>
              <a:rPr sz="2800" b="1" spc="-5" dirty="0">
                <a:solidFill>
                  <a:srgbClr val="CCAE09"/>
                </a:solidFill>
                <a:latin typeface="Arial"/>
                <a:cs typeface="Arial"/>
              </a:rPr>
              <a:t>the</a:t>
            </a:r>
            <a:r>
              <a:rPr sz="2800" b="1" dirty="0">
                <a:solidFill>
                  <a:srgbClr val="CCAE09"/>
                </a:solidFill>
                <a:latin typeface="Arial"/>
                <a:cs typeface="Arial"/>
              </a:rPr>
              <a:t> </a:t>
            </a:r>
            <a:r>
              <a:rPr sz="2800" b="1" spc="-5" dirty="0">
                <a:solidFill>
                  <a:srgbClr val="CCAE09"/>
                </a:solidFill>
                <a:latin typeface="Arial"/>
                <a:cs typeface="Arial"/>
              </a:rPr>
              <a:t>average, </a:t>
            </a:r>
            <a:r>
              <a:rPr sz="2800" b="1" dirty="0">
                <a:solidFill>
                  <a:srgbClr val="CCAE09"/>
                </a:solidFill>
                <a:latin typeface="Arial"/>
                <a:cs typeface="Arial"/>
              </a:rPr>
              <a:t>every</a:t>
            </a:r>
            <a:r>
              <a:rPr sz="2800" b="1" spc="5" dirty="0">
                <a:solidFill>
                  <a:srgbClr val="CCAE09"/>
                </a:solidFill>
                <a:latin typeface="Arial"/>
                <a:cs typeface="Arial"/>
              </a:rPr>
              <a:t> </a:t>
            </a:r>
            <a:r>
              <a:rPr sz="2800" b="1" dirty="0">
                <a:solidFill>
                  <a:srgbClr val="CCAE09"/>
                </a:solidFill>
                <a:latin typeface="Arial"/>
                <a:cs typeface="Arial"/>
              </a:rPr>
              <a:t>kg</a:t>
            </a:r>
            <a:r>
              <a:rPr sz="2800" b="1" spc="-10" dirty="0">
                <a:solidFill>
                  <a:srgbClr val="CCAE09"/>
                </a:solidFill>
                <a:latin typeface="Arial"/>
                <a:cs typeface="Arial"/>
              </a:rPr>
              <a:t> </a:t>
            </a:r>
            <a:r>
              <a:rPr sz="2800" b="1" dirty="0">
                <a:solidFill>
                  <a:srgbClr val="CCAE09"/>
                </a:solidFill>
                <a:latin typeface="Arial"/>
                <a:cs typeface="Arial"/>
              </a:rPr>
              <a:t>of</a:t>
            </a:r>
            <a:r>
              <a:rPr sz="2800" b="1" spc="-5" dirty="0">
                <a:solidFill>
                  <a:srgbClr val="CCAE09"/>
                </a:solidFill>
                <a:latin typeface="Arial"/>
                <a:cs typeface="Arial"/>
              </a:rPr>
              <a:t> the </a:t>
            </a:r>
            <a:r>
              <a:rPr sz="2800" b="1" dirty="0">
                <a:solidFill>
                  <a:srgbClr val="CCAE09"/>
                </a:solidFill>
                <a:latin typeface="Arial"/>
                <a:cs typeface="Arial"/>
              </a:rPr>
              <a:t> </a:t>
            </a:r>
            <a:r>
              <a:rPr sz="2800" b="1" spc="-5" dirty="0">
                <a:solidFill>
                  <a:srgbClr val="CCAE09"/>
                </a:solidFill>
                <a:latin typeface="Arial"/>
                <a:cs typeface="Arial"/>
              </a:rPr>
              <a:t>sun</a:t>
            </a:r>
            <a:r>
              <a:rPr sz="2800" b="1" dirty="0">
                <a:solidFill>
                  <a:srgbClr val="CCAE09"/>
                </a:solidFill>
                <a:latin typeface="Arial"/>
                <a:cs typeface="Arial"/>
              </a:rPr>
              <a:t> </a:t>
            </a:r>
            <a:r>
              <a:rPr sz="2800" b="1" spc="-5" dirty="0">
                <a:solidFill>
                  <a:srgbClr val="CCAE09"/>
                </a:solidFill>
                <a:latin typeface="Arial"/>
                <a:cs typeface="Arial"/>
              </a:rPr>
              <a:t>produces</a:t>
            </a:r>
            <a:r>
              <a:rPr sz="2800" b="1" spc="5" dirty="0">
                <a:solidFill>
                  <a:srgbClr val="CCAE09"/>
                </a:solidFill>
                <a:latin typeface="Arial"/>
                <a:cs typeface="Arial"/>
              </a:rPr>
              <a:t> </a:t>
            </a:r>
            <a:r>
              <a:rPr sz="2800" b="1" spc="-10" dirty="0">
                <a:solidFill>
                  <a:srgbClr val="CCAE09"/>
                </a:solidFill>
                <a:latin typeface="Arial"/>
                <a:cs typeface="Arial"/>
              </a:rPr>
              <a:t>about</a:t>
            </a:r>
            <a:r>
              <a:rPr sz="2800" b="1" spc="-5" dirty="0">
                <a:solidFill>
                  <a:srgbClr val="CCAE09"/>
                </a:solidFill>
                <a:latin typeface="Arial"/>
                <a:cs typeface="Arial"/>
              </a:rPr>
              <a:t> </a:t>
            </a:r>
            <a:r>
              <a:rPr sz="2800" b="1" dirty="0">
                <a:solidFill>
                  <a:srgbClr val="FFFFFF"/>
                </a:solidFill>
                <a:latin typeface="Arial"/>
                <a:cs typeface="Arial"/>
              </a:rPr>
              <a:t>0.2</a:t>
            </a:r>
            <a:r>
              <a:rPr sz="2800" b="1" spc="-5" dirty="0">
                <a:solidFill>
                  <a:srgbClr val="FFFFFF"/>
                </a:solidFill>
                <a:latin typeface="Arial"/>
                <a:cs typeface="Arial"/>
              </a:rPr>
              <a:t> milliwatts </a:t>
            </a:r>
            <a:r>
              <a:rPr sz="2800" b="1" spc="-10" dirty="0">
                <a:solidFill>
                  <a:srgbClr val="CCAE09"/>
                </a:solidFill>
                <a:latin typeface="Arial"/>
                <a:cs typeface="Arial"/>
              </a:rPr>
              <a:t>of</a:t>
            </a:r>
            <a:r>
              <a:rPr sz="2800" b="1" spc="10" dirty="0">
                <a:solidFill>
                  <a:srgbClr val="CCAE09"/>
                </a:solidFill>
                <a:latin typeface="Arial"/>
                <a:cs typeface="Arial"/>
              </a:rPr>
              <a:t> </a:t>
            </a:r>
            <a:r>
              <a:rPr sz="2800" b="1" spc="-5" dirty="0">
                <a:solidFill>
                  <a:srgbClr val="CCAE09"/>
                </a:solidFill>
                <a:latin typeface="Arial"/>
                <a:cs typeface="Arial"/>
              </a:rPr>
              <a:t>energy.</a:t>
            </a:r>
            <a:endParaRPr sz="2800">
              <a:latin typeface="Arial"/>
              <a:cs typeface="Arial"/>
            </a:endParaRPr>
          </a:p>
          <a:p>
            <a:pPr marL="25400" marR="410845">
              <a:lnSpc>
                <a:spcPct val="100000"/>
              </a:lnSpc>
              <a:spcBef>
                <a:spcPts val="1750"/>
              </a:spcBef>
            </a:pPr>
            <a:r>
              <a:rPr sz="2800" b="1" spc="-5" dirty="0">
                <a:solidFill>
                  <a:srgbClr val="CCAE09"/>
                </a:solidFill>
                <a:latin typeface="Arial"/>
                <a:cs typeface="Arial"/>
              </a:rPr>
              <a:t>This </a:t>
            </a:r>
            <a:r>
              <a:rPr sz="2800" b="1" dirty="0">
                <a:solidFill>
                  <a:srgbClr val="CCAE09"/>
                </a:solidFill>
                <a:latin typeface="Arial"/>
                <a:cs typeface="Arial"/>
              </a:rPr>
              <a:t>is </a:t>
            </a:r>
            <a:r>
              <a:rPr sz="2800" b="1" spc="-5" dirty="0">
                <a:solidFill>
                  <a:srgbClr val="CCAE09"/>
                </a:solidFill>
                <a:latin typeface="Arial"/>
                <a:cs typeface="Arial"/>
              </a:rPr>
              <a:t>not much </a:t>
            </a:r>
            <a:r>
              <a:rPr sz="2800" b="1" dirty="0">
                <a:solidFill>
                  <a:srgbClr val="CCAE09"/>
                </a:solidFill>
                <a:latin typeface="Arial"/>
                <a:cs typeface="Arial"/>
              </a:rPr>
              <a:t>– </a:t>
            </a:r>
            <a:r>
              <a:rPr sz="2800" b="1" spc="-5" dirty="0">
                <a:solidFill>
                  <a:srgbClr val="CCAE09"/>
                </a:solidFill>
                <a:latin typeface="Arial"/>
                <a:cs typeface="Arial"/>
              </a:rPr>
              <a:t>gerbils could </a:t>
            </a:r>
            <a:r>
              <a:rPr sz="2800" b="1" spc="-10" dirty="0">
                <a:solidFill>
                  <a:srgbClr val="CCAE09"/>
                </a:solidFill>
                <a:latin typeface="Arial"/>
                <a:cs typeface="Arial"/>
              </a:rPr>
              <a:t>do </a:t>
            </a:r>
            <a:r>
              <a:rPr sz="2800" b="1" dirty="0">
                <a:solidFill>
                  <a:srgbClr val="CCAE09"/>
                </a:solidFill>
                <a:latin typeface="Arial"/>
                <a:cs typeface="Arial"/>
              </a:rPr>
              <a:t>better – </a:t>
            </a:r>
            <a:r>
              <a:rPr sz="2800" b="1" spc="-765" dirty="0">
                <a:solidFill>
                  <a:srgbClr val="CCAE09"/>
                </a:solidFill>
                <a:latin typeface="Arial"/>
                <a:cs typeface="Arial"/>
              </a:rPr>
              <a:t> </a:t>
            </a:r>
            <a:r>
              <a:rPr sz="2800" b="1" spc="-5" dirty="0">
                <a:solidFill>
                  <a:srgbClr val="CCAE09"/>
                </a:solidFill>
                <a:latin typeface="Arial"/>
                <a:cs typeface="Arial"/>
              </a:rPr>
              <a:t>but </a:t>
            </a:r>
            <a:r>
              <a:rPr sz="2800" b="1" dirty="0">
                <a:solidFill>
                  <a:srgbClr val="CCAE09"/>
                </a:solidFill>
                <a:latin typeface="Arial"/>
                <a:cs typeface="Arial"/>
              </a:rPr>
              <a:t>it </a:t>
            </a:r>
            <a:r>
              <a:rPr sz="2800" b="1" spc="-5" dirty="0">
                <a:solidFill>
                  <a:srgbClr val="CCAE09"/>
                </a:solidFill>
                <a:latin typeface="Arial"/>
                <a:cs typeface="Arial"/>
              </a:rPr>
              <a:t>continues through the </a:t>
            </a:r>
            <a:r>
              <a:rPr sz="2800" b="1" spc="-5" dirty="0">
                <a:solidFill>
                  <a:srgbClr val="FFFFFF"/>
                </a:solidFill>
                <a:latin typeface="Arial"/>
                <a:cs typeface="Arial"/>
              </a:rPr>
              <a:t>10-billion-year </a:t>
            </a:r>
            <a:r>
              <a:rPr sz="2800" b="1" dirty="0">
                <a:solidFill>
                  <a:srgbClr val="FFFFFF"/>
                </a:solidFill>
                <a:latin typeface="Arial"/>
                <a:cs typeface="Arial"/>
              </a:rPr>
              <a:t> </a:t>
            </a:r>
            <a:r>
              <a:rPr sz="2800" b="1" spc="-5" dirty="0">
                <a:solidFill>
                  <a:srgbClr val="CCAE09"/>
                </a:solidFill>
                <a:latin typeface="Arial"/>
                <a:cs typeface="Arial"/>
              </a:rPr>
              <a:t>lifetime</a:t>
            </a:r>
            <a:r>
              <a:rPr sz="2800" b="1" dirty="0">
                <a:solidFill>
                  <a:srgbClr val="CCAE09"/>
                </a:solidFill>
                <a:latin typeface="Arial"/>
                <a:cs typeface="Arial"/>
              </a:rPr>
              <a:t> </a:t>
            </a:r>
            <a:r>
              <a:rPr sz="2800" b="1" spc="-10" dirty="0">
                <a:solidFill>
                  <a:srgbClr val="CCAE09"/>
                </a:solidFill>
                <a:latin typeface="Arial"/>
                <a:cs typeface="Arial"/>
              </a:rPr>
              <a:t>of</a:t>
            </a:r>
            <a:r>
              <a:rPr sz="2800" b="1" spc="5" dirty="0">
                <a:solidFill>
                  <a:srgbClr val="CCAE09"/>
                </a:solidFill>
                <a:latin typeface="Arial"/>
                <a:cs typeface="Arial"/>
              </a:rPr>
              <a:t> </a:t>
            </a:r>
            <a:r>
              <a:rPr sz="2800" b="1" spc="-5" dirty="0">
                <a:solidFill>
                  <a:srgbClr val="CCAE09"/>
                </a:solidFill>
                <a:latin typeface="Arial"/>
                <a:cs typeface="Arial"/>
              </a:rPr>
              <a:t>the</a:t>
            </a:r>
            <a:r>
              <a:rPr sz="2800" b="1" spc="-10" dirty="0">
                <a:solidFill>
                  <a:srgbClr val="CCAE09"/>
                </a:solidFill>
                <a:latin typeface="Arial"/>
                <a:cs typeface="Arial"/>
              </a:rPr>
              <a:t> Sun.</a:t>
            </a:r>
            <a:endParaRPr sz="2800">
              <a:latin typeface="Arial"/>
              <a:cs typeface="Arial"/>
            </a:endParaRPr>
          </a:p>
          <a:p>
            <a:pPr marL="25400" marR="30480">
              <a:lnSpc>
                <a:spcPct val="100000"/>
              </a:lnSpc>
              <a:spcBef>
                <a:spcPts val="1740"/>
              </a:spcBef>
            </a:pPr>
            <a:r>
              <a:rPr sz="2800" b="1" spc="-5" dirty="0">
                <a:solidFill>
                  <a:srgbClr val="CCAE09"/>
                </a:solidFill>
                <a:latin typeface="Arial"/>
                <a:cs typeface="Arial"/>
              </a:rPr>
              <a:t>We</a:t>
            </a:r>
            <a:r>
              <a:rPr sz="2800" b="1" dirty="0">
                <a:solidFill>
                  <a:srgbClr val="CCAE09"/>
                </a:solidFill>
                <a:latin typeface="Arial"/>
                <a:cs typeface="Arial"/>
              </a:rPr>
              <a:t> </a:t>
            </a:r>
            <a:r>
              <a:rPr sz="2800" b="1" spc="-5" dirty="0">
                <a:solidFill>
                  <a:srgbClr val="CCAE09"/>
                </a:solidFill>
                <a:latin typeface="Arial"/>
                <a:cs typeface="Arial"/>
              </a:rPr>
              <a:t>find</a:t>
            </a:r>
            <a:r>
              <a:rPr sz="2800" b="1" spc="-10" dirty="0">
                <a:solidFill>
                  <a:srgbClr val="CCAE09"/>
                </a:solidFill>
                <a:latin typeface="Arial"/>
                <a:cs typeface="Arial"/>
              </a:rPr>
              <a:t> </a:t>
            </a:r>
            <a:r>
              <a:rPr sz="2800" b="1" spc="-5" dirty="0">
                <a:solidFill>
                  <a:srgbClr val="CCAE09"/>
                </a:solidFill>
                <a:latin typeface="Arial"/>
                <a:cs typeface="Arial"/>
              </a:rPr>
              <a:t>that</a:t>
            </a:r>
            <a:r>
              <a:rPr sz="2800" b="1" spc="10" dirty="0">
                <a:solidFill>
                  <a:srgbClr val="CCAE09"/>
                </a:solidFill>
                <a:latin typeface="Arial"/>
                <a:cs typeface="Arial"/>
              </a:rPr>
              <a:t> </a:t>
            </a:r>
            <a:r>
              <a:rPr sz="2800" b="1" spc="-5" dirty="0">
                <a:solidFill>
                  <a:srgbClr val="CCAE09"/>
                </a:solidFill>
                <a:latin typeface="Arial"/>
                <a:cs typeface="Arial"/>
              </a:rPr>
              <a:t>the</a:t>
            </a:r>
            <a:r>
              <a:rPr sz="2800" b="1" spc="5" dirty="0">
                <a:solidFill>
                  <a:srgbClr val="CCAE09"/>
                </a:solidFill>
                <a:latin typeface="Arial"/>
                <a:cs typeface="Arial"/>
              </a:rPr>
              <a:t> </a:t>
            </a:r>
            <a:r>
              <a:rPr sz="2800" b="1" spc="-5" dirty="0">
                <a:solidFill>
                  <a:srgbClr val="CCAE09"/>
                </a:solidFill>
                <a:latin typeface="Arial"/>
                <a:cs typeface="Arial"/>
              </a:rPr>
              <a:t>total</a:t>
            </a:r>
            <a:r>
              <a:rPr sz="2800" b="1" spc="10" dirty="0">
                <a:solidFill>
                  <a:srgbClr val="CCAE09"/>
                </a:solidFill>
                <a:latin typeface="Arial"/>
                <a:cs typeface="Arial"/>
              </a:rPr>
              <a:t> </a:t>
            </a:r>
            <a:r>
              <a:rPr sz="2800" b="1" spc="-5" dirty="0">
                <a:solidFill>
                  <a:srgbClr val="CCAE09"/>
                </a:solidFill>
                <a:latin typeface="Arial"/>
                <a:cs typeface="Arial"/>
              </a:rPr>
              <a:t>lifetime</a:t>
            </a:r>
            <a:r>
              <a:rPr sz="2800" b="1" spc="5" dirty="0">
                <a:solidFill>
                  <a:srgbClr val="CCAE09"/>
                </a:solidFill>
                <a:latin typeface="Arial"/>
                <a:cs typeface="Arial"/>
              </a:rPr>
              <a:t> </a:t>
            </a:r>
            <a:r>
              <a:rPr sz="2800" b="1" spc="-5" dirty="0">
                <a:solidFill>
                  <a:srgbClr val="CCAE09"/>
                </a:solidFill>
                <a:latin typeface="Arial"/>
                <a:cs typeface="Arial"/>
              </a:rPr>
              <a:t>energy</a:t>
            </a:r>
            <a:r>
              <a:rPr sz="2800" b="1" spc="5" dirty="0">
                <a:solidFill>
                  <a:srgbClr val="CCAE09"/>
                </a:solidFill>
                <a:latin typeface="Arial"/>
                <a:cs typeface="Arial"/>
              </a:rPr>
              <a:t> </a:t>
            </a:r>
            <a:r>
              <a:rPr sz="2800" b="1" spc="-10" dirty="0">
                <a:solidFill>
                  <a:srgbClr val="CCAE09"/>
                </a:solidFill>
                <a:latin typeface="Arial"/>
                <a:cs typeface="Arial"/>
              </a:rPr>
              <a:t>output</a:t>
            </a:r>
            <a:r>
              <a:rPr sz="2800" b="1" spc="10" dirty="0">
                <a:solidFill>
                  <a:srgbClr val="CCAE09"/>
                </a:solidFill>
                <a:latin typeface="Arial"/>
                <a:cs typeface="Arial"/>
              </a:rPr>
              <a:t> </a:t>
            </a:r>
            <a:r>
              <a:rPr sz="2800" b="1" dirty="0">
                <a:solidFill>
                  <a:srgbClr val="CCAE09"/>
                </a:solidFill>
                <a:latin typeface="Arial"/>
                <a:cs typeface="Arial"/>
              </a:rPr>
              <a:t>is </a:t>
            </a:r>
            <a:r>
              <a:rPr sz="2800" b="1" spc="-760" dirty="0">
                <a:solidFill>
                  <a:srgbClr val="CCAE09"/>
                </a:solidFill>
                <a:latin typeface="Arial"/>
                <a:cs typeface="Arial"/>
              </a:rPr>
              <a:t> </a:t>
            </a:r>
            <a:r>
              <a:rPr sz="2800" b="1" spc="-10" dirty="0">
                <a:solidFill>
                  <a:srgbClr val="CCAE09"/>
                </a:solidFill>
                <a:latin typeface="Arial"/>
                <a:cs typeface="Arial"/>
              </a:rPr>
              <a:t>about</a:t>
            </a:r>
            <a:r>
              <a:rPr sz="2800" b="1" spc="5" dirty="0">
                <a:solidFill>
                  <a:srgbClr val="CCAE09"/>
                </a:solidFill>
                <a:latin typeface="Arial"/>
                <a:cs typeface="Arial"/>
              </a:rPr>
              <a:t> </a:t>
            </a:r>
            <a:r>
              <a:rPr sz="2800" b="1" dirty="0">
                <a:solidFill>
                  <a:srgbClr val="FFFFFF"/>
                </a:solidFill>
                <a:latin typeface="Arial"/>
                <a:cs typeface="Arial"/>
              </a:rPr>
              <a:t>3</a:t>
            </a:r>
            <a:r>
              <a:rPr sz="2800" b="1" spc="5" dirty="0">
                <a:solidFill>
                  <a:srgbClr val="FFFFFF"/>
                </a:solidFill>
                <a:latin typeface="Arial"/>
                <a:cs typeface="Arial"/>
              </a:rPr>
              <a:t> </a:t>
            </a:r>
            <a:r>
              <a:rPr sz="2800" b="1" dirty="0">
                <a:solidFill>
                  <a:srgbClr val="FFFFFF"/>
                </a:solidFill>
                <a:latin typeface="Arial"/>
                <a:cs typeface="Arial"/>
              </a:rPr>
              <a:t>×</a:t>
            </a:r>
            <a:r>
              <a:rPr sz="2800" b="1" spc="-5" dirty="0">
                <a:solidFill>
                  <a:srgbClr val="FFFFFF"/>
                </a:solidFill>
                <a:latin typeface="Arial"/>
                <a:cs typeface="Arial"/>
              </a:rPr>
              <a:t> </a:t>
            </a:r>
            <a:r>
              <a:rPr sz="2800" b="1" dirty="0">
                <a:solidFill>
                  <a:srgbClr val="FFFFFF"/>
                </a:solidFill>
                <a:latin typeface="Arial"/>
                <a:cs typeface="Arial"/>
              </a:rPr>
              <a:t>10</a:t>
            </a:r>
            <a:r>
              <a:rPr sz="2400" b="1" baseline="29513" dirty="0">
                <a:solidFill>
                  <a:srgbClr val="FFFFFF"/>
                </a:solidFill>
                <a:latin typeface="Arial"/>
                <a:cs typeface="Arial"/>
              </a:rPr>
              <a:t>13</a:t>
            </a:r>
            <a:r>
              <a:rPr sz="2400" b="1" spc="502" baseline="29513" dirty="0">
                <a:solidFill>
                  <a:srgbClr val="FFFFFF"/>
                </a:solidFill>
                <a:latin typeface="Arial"/>
                <a:cs typeface="Arial"/>
              </a:rPr>
              <a:t> </a:t>
            </a:r>
            <a:r>
              <a:rPr sz="2800" b="1" spc="-5" dirty="0">
                <a:solidFill>
                  <a:srgbClr val="FFFFFF"/>
                </a:solidFill>
                <a:latin typeface="Arial"/>
                <a:cs typeface="Arial"/>
              </a:rPr>
              <a:t>J/kg</a:t>
            </a:r>
            <a:r>
              <a:rPr sz="2800" b="1" spc="-5" dirty="0">
                <a:solidFill>
                  <a:srgbClr val="CCAE09"/>
                </a:solidFill>
                <a:latin typeface="Arial"/>
                <a:cs typeface="Arial"/>
              </a:rPr>
              <a:t>.</a:t>
            </a:r>
            <a:endParaRPr sz="2800">
              <a:latin typeface="Arial"/>
              <a:cs typeface="Arial"/>
            </a:endParaRPr>
          </a:p>
          <a:p>
            <a:pPr marL="25400" marR="367030">
              <a:lnSpc>
                <a:spcPct val="100000"/>
              </a:lnSpc>
              <a:spcBef>
                <a:spcPts val="1750"/>
              </a:spcBef>
            </a:pPr>
            <a:r>
              <a:rPr sz="2800" b="1" spc="-5" dirty="0">
                <a:solidFill>
                  <a:srgbClr val="CCAE09"/>
                </a:solidFill>
                <a:latin typeface="Arial"/>
                <a:cs typeface="Arial"/>
              </a:rPr>
              <a:t>This</a:t>
            </a:r>
            <a:r>
              <a:rPr sz="2800" b="1" dirty="0">
                <a:solidFill>
                  <a:srgbClr val="CCAE09"/>
                </a:solidFill>
                <a:latin typeface="Arial"/>
                <a:cs typeface="Arial"/>
              </a:rPr>
              <a:t> is a </a:t>
            </a:r>
            <a:r>
              <a:rPr sz="2800" b="1" spc="-5" dirty="0">
                <a:solidFill>
                  <a:srgbClr val="CCAE09"/>
                </a:solidFill>
                <a:latin typeface="Arial"/>
                <a:cs typeface="Arial"/>
              </a:rPr>
              <a:t>lot,</a:t>
            </a:r>
            <a:r>
              <a:rPr sz="2800" b="1" dirty="0">
                <a:solidFill>
                  <a:srgbClr val="CCAE09"/>
                </a:solidFill>
                <a:latin typeface="Arial"/>
                <a:cs typeface="Arial"/>
              </a:rPr>
              <a:t> </a:t>
            </a:r>
            <a:r>
              <a:rPr sz="2800" b="1" spc="-5" dirty="0">
                <a:solidFill>
                  <a:srgbClr val="CCAE09"/>
                </a:solidFill>
                <a:latin typeface="Arial"/>
                <a:cs typeface="Arial"/>
              </a:rPr>
              <a:t>and </a:t>
            </a:r>
            <a:r>
              <a:rPr sz="2800" b="1" dirty="0">
                <a:solidFill>
                  <a:srgbClr val="CCAE09"/>
                </a:solidFill>
                <a:latin typeface="Arial"/>
                <a:cs typeface="Arial"/>
              </a:rPr>
              <a:t>it</a:t>
            </a:r>
            <a:r>
              <a:rPr sz="2800" b="1" spc="-5" dirty="0">
                <a:solidFill>
                  <a:srgbClr val="CCAE09"/>
                </a:solidFill>
                <a:latin typeface="Arial"/>
                <a:cs typeface="Arial"/>
              </a:rPr>
              <a:t> </a:t>
            </a:r>
            <a:r>
              <a:rPr sz="2800" b="1" dirty="0">
                <a:solidFill>
                  <a:srgbClr val="CCAE09"/>
                </a:solidFill>
                <a:latin typeface="Arial"/>
                <a:cs typeface="Arial"/>
              </a:rPr>
              <a:t>is </a:t>
            </a:r>
            <a:r>
              <a:rPr sz="2800" b="1" spc="-5" dirty="0">
                <a:solidFill>
                  <a:srgbClr val="CCAE09"/>
                </a:solidFill>
                <a:latin typeface="Arial"/>
                <a:cs typeface="Arial"/>
              </a:rPr>
              <a:t>produced</a:t>
            </a:r>
            <a:r>
              <a:rPr sz="2800" b="1" spc="-10" dirty="0">
                <a:solidFill>
                  <a:srgbClr val="CCAE09"/>
                </a:solidFill>
                <a:latin typeface="Arial"/>
                <a:cs typeface="Arial"/>
              </a:rPr>
              <a:t> </a:t>
            </a:r>
            <a:r>
              <a:rPr sz="2800" b="1" spc="-5" dirty="0">
                <a:solidFill>
                  <a:srgbClr val="CCAE09"/>
                </a:solidFill>
                <a:latin typeface="Arial"/>
                <a:cs typeface="Arial"/>
              </a:rPr>
              <a:t>steadily,</a:t>
            </a:r>
            <a:r>
              <a:rPr sz="2800" b="1" dirty="0">
                <a:solidFill>
                  <a:srgbClr val="CCAE09"/>
                </a:solidFill>
                <a:latin typeface="Arial"/>
                <a:cs typeface="Arial"/>
              </a:rPr>
              <a:t> </a:t>
            </a:r>
            <a:r>
              <a:rPr sz="2800" b="1" spc="-5" dirty="0">
                <a:solidFill>
                  <a:srgbClr val="CCAE09"/>
                </a:solidFill>
                <a:latin typeface="Arial"/>
                <a:cs typeface="Arial"/>
              </a:rPr>
              <a:t>not </a:t>
            </a:r>
            <a:r>
              <a:rPr sz="2800" b="1" spc="-765" dirty="0">
                <a:solidFill>
                  <a:srgbClr val="CCAE09"/>
                </a:solidFill>
                <a:latin typeface="Arial"/>
                <a:cs typeface="Arial"/>
              </a:rPr>
              <a:t> </a:t>
            </a:r>
            <a:r>
              <a:rPr sz="2800" b="1" spc="-5" dirty="0">
                <a:solidFill>
                  <a:srgbClr val="CCAE09"/>
                </a:solidFill>
                <a:latin typeface="Arial"/>
                <a:cs typeface="Arial"/>
              </a:rPr>
              <a:t>explosively. </a:t>
            </a:r>
            <a:r>
              <a:rPr sz="2800" b="1" spc="-10" dirty="0">
                <a:solidFill>
                  <a:srgbClr val="FFFFFF"/>
                </a:solidFill>
                <a:latin typeface="Arial"/>
                <a:cs typeface="Arial"/>
              </a:rPr>
              <a:t>How?</a:t>
            </a:r>
            <a:endParaRPr sz="2800">
              <a:latin typeface="Arial"/>
              <a:cs typeface="Arial"/>
            </a:endParaRPr>
          </a:p>
        </p:txBody>
      </p:sp>
      <p:pic>
        <p:nvPicPr>
          <p:cNvPr id="4" name="object 4"/>
          <p:cNvPicPr/>
          <p:nvPr/>
        </p:nvPicPr>
        <p:blipFill>
          <a:blip r:embed="rId2" cstate="print"/>
          <a:stretch>
            <a:fillRect/>
          </a:stretch>
        </p:blipFill>
        <p:spPr>
          <a:xfrm>
            <a:off x="7608569" y="5562600"/>
            <a:ext cx="1535430" cy="1295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9389" y="34290"/>
            <a:ext cx="4005579" cy="513080"/>
          </a:xfrm>
          <a:prstGeom prst="rect">
            <a:avLst/>
          </a:prstGeom>
        </p:spPr>
        <p:txBody>
          <a:bodyPr vert="horz" wrap="square" lIns="0" tIns="12700" rIns="0" bIns="0" rtlCol="0">
            <a:spAutoFit/>
          </a:bodyPr>
          <a:lstStyle/>
          <a:p>
            <a:pPr marL="12700">
              <a:lnSpc>
                <a:spcPct val="100000"/>
              </a:lnSpc>
              <a:spcBef>
                <a:spcPts val="100"/>
              </a:spcBef>
            </a:pPr>
            <a:r>
              <a:rPr dirty="0"/>
              <a:t>The</a:t>
            </a:r>
            <a:r>
              <a:rPr spc="-25" dirty="0"/>
              <a:t> </a:t>
            </a:r>
            <a:r>
              <a:rPr dirty="0"/>
              <a:t>Heart</a:t>
            </a:r>
            <a:r>
              <a:rPr spc="-20" dirty="0"/>
              <a:t> </a:t>
            </a:r>
            <a:r>
              <a:rPr spc="-5" dirty="0"/>
              <a:t>of</a:t>
            </a:r>
            <a:r>
              <a:rPr spc="-20" dirty="0"/>
              <a:t> </a:t>
            </a:r>
            <a:r>
              <a:rPr spc="-5" dirty="0"/>
              <a:t>the</a:t>
            </a:r>
            <a:r>
              <a:rPr spc="-10" dirty="0"/>
              <a:t> </a:t>
            </a:r>
            <a:r>
              <a:rPr dirty="0"/>
              <a:t>Sun</a:t>
            </a:r>
          </a:p>
        </p:txBody>
      </p:sp>
      <p:grpSp>
        <p:nvGrpSpPr>
          <p:cNvPr id="3" name="object 3"/>
          <p:cNvGrpSpPr/>
          <p:nvPr/>
        </p:nvGrpSpPr>
        <p:grpSpPr>
          <a:xfrm>
            <a:off x="985927" y="2662327"/>
            <a:ext cx="390525" cy="390525"/>
            <a:chOff x="985927" y="2662327"/>
            <a:chExt cx="390525" cy="390525"/>
          </a:xfrm>
        </p:grpSpPr>
        <p:sp>
          <p:nvSpPr>
            <p:cNvPr id="4" name="object 4"/>
            <p:cNvSpPr/>
            <p:nvPr/>
          </p:nvSpPr>
          <p:spPr>
            <a:xfrm>
              <a:off x="990600" y="2666999"/>
              <a:ext cx="381000" cy="381000"/>
            </a:xfrm>
            <a:custGeom>
              <a:avLst/>
              <a:gdLst/>
              <a:ahLst/>
              <a:cxnLst/>
              <a:rect l="l" t="t" r="r" b="b"/>
              <a:pathLst>
                <a:path w="381000" h="381000">
                  <a:moveTo>
                    <a:pt x="190500" y="0"/>
                  </a:moveTo>
                  <a:lnTo>
                    <a:pt x="146757" y="5020"/>
                  </a:lnTo>
                  <a:lnTo>
                    <a:pt x="106635" y="19327"/>
                  </a:lnTo>
                  <a:lnTo>
                    <a:pt x="71268" y="41787"/>
                  </a:lnTo>
                  <a:lnTo>
                    <a:pt x="41787" y="71268"/>
                  </a:lnTo>
                  <a:lnTo>
                    <a:pt x="19327" y="106635"/>
                  </a:lnTo>
                  <a:lnTo>
                    <a:pt x="5020" y="146757"/>
                  </a:lnTo>
                  <a:lnTo>
                    <a:pt x="0" y="190500"/>
                  </a:lnTo>
                  <a:lnTo>
                    <a:pt x="5020" y="234242"/>
                  </a:lnTo>
                  <a:lnTo>
                    <a:pt x="19327" y="274364"/>
                  </a:lnTo>
                  <a:lnTo>
                    <a:pt x="41787" y="309731"/>
                  </a:lnTo>
                  <a:lnTo>
                    <a:pt x="71268" y="339212"/>
                  </a:lnTo>
                  <a:lnTo>
                    <a:pt x="106635" y="361672"/>
                  </a:lnTo>
                  <a:lnTo>
                    <a:pt x="146757" y="375979"/>
                  </a:lnTo>
                  <a:lnTo>
                    <a:pt x="190500" y="381000"/>
                  </a:lnTo>
                  <a:lnTo>
                    <a:pt x="234242" y="375979"/>
                  </a:lnTo>
                  <a:lnTo>
                    <a:pt x="274364" y="361672"/>
                  </a:lnTo>
                  <a:lnTo>
                    <a:pt x="309731" y="339212"/>
                  </a:lnTo>
                  <a:lnTo>
                    <a:pt x="339212" y="309731"/>
                  </a:lnTo>
                  <a:lnTo>
                    <a:pt x="361672" y="274364"/>
                  </a:lnTo>
                  <a:lnTo>
                    <a:pt x="375979" y="234242"/>
                  </a:lnTo>
                  <a:lnTo>
                    <a:pt x="381000" y="190500"/>
                  </a:lnTo>
                  <a:lnTo>
                    <a:pt x="375979" y="146757"/>
                  </a:lnTo>
                  <a:lnTo>
                    <a:pt x="361672" y="106635"/>
                  </a:lnTo>
                  <a:lnTo>
                    <a:pt x="339212" y="71268"/>
                  </a:lnTo>
                  <a:lnTo>
                    <a:pt x="309731" y="41787"/>
                  </a:lnTo>
                  <a:lnTo>
                    <a:pt x="274364" y="19327"/>
                  </a:lnTo>
                  <a:lnTo>
                    <a:pt x="234242" y="5020"/>
                  </a:lnTo>
                  <a:lnTo>
                    <a:pt x="190500" y="0"/>
                  </a:lnTo>
                  <a:close/>
                </a:path>
              </a:pathLst>
            </a:custGeom>
            <a:solidFill>
              <a:srgbClr val="FF7B7F"/>
            </a:solidFill>
          </p:spPr>
          <p:txBody>
            <a:bodyPr wrap="square" lIns="0" tIns="0" rIns="0" bIns="0" rtlCol="0"/>
            <a:lstStyle/>
            <a:p>
              <a:endParaRPr/>
            </a:p>
          </p:txBody>
        </p:sp>
        <p:sp>
          <p:nvSpPr>
            <p:cNvPr id="5" name="object 5"/>
            <p:cNvSpPr/>
            <p:nvPr/>
          </p:nvSpPr>
          <p:spPr>
            <a:xfrm>
              <a:off x="990600" y="2666999"/>
              <a:ext cx="381000" cy="381000"/>
            </a:xfrm>
            <a:custGeom>
              <a:avLst/>
              <a:gdLst/>
              <a:ahLst/>
              <a:cxnLst/>
              <a:rect l="l" t="t" r="r" b="b"/>
              <a:pathLst>
                <a:path w="381000" h="381000">
                  <a:moveTo>
                    <a:pt x="190500" y="381000"/>
                  </a:moveTo>
                  <a:lnTo>
                    <a:pt x="146757" y="375979"/>
                  </a:lnTo>
                  <a:lnTo>
                    <a:pt x="106635" y="361672"/>
                  </a:lnTo>
                  <a:lnTo>
                    <a:pt x="71268" y="339212"/>
                  </a:lnTo>
                  <a:lnTo>
                    <a:pt x="41787" y="309731"/>
                  </a:lnTo>
                  <a:lnTo>
                    <a:pt x="19327" y="274364"/>
                  </a:lnTo>
                  <a:lnTo>
                    <a:pt x="5020" y="234242"/>
                  </a:lnTo>
                  <a:lnTo>
                    <a:pt x="0" y="190500"/>
                  </a:lnTo>
                  <a:lnTo>
                    <a:pt x="5020" y="146757"/>
                  </a:lnTo>
                  <a:lnTo>
                    <a:pt x="19327" y="106635"/>
                  </a:lnTo>
                  <a:lnTo>
                    <a:pt x="41787" y="71268"/>
                  </a:lnTo>
                  <a:lnTo>
                    <a:pt x="71268" y="41787"/>
                  </a:lnTo>
                  <a:lnTo>
                    <a:pt x="106635" y="19327"/>
                  </a:lnTo>
                  <a:lnTo>
                    <a:pt x="146757" y="5020"/>
                  </a:lnTo>
                  <a:lnTo>
                    <a:pt x="190500" y="0"/>
                  </a:lnTo>
                  <a:lnTo>
                    <a:pt x="234242" y="5020"/>
                  </a:lnTo>
                  <a:lnTo>
                    <a:pt x="274364" y="19327"/>
                  </a:lnTo>
                  <a:lnTo>
                    <a:pt x="309731" y="41787"/>
                  </a:lnTo>
                  <a:lnTo>
                    <a:pt x="339212" y="71268"/>
                  </a:lnTo>
                  <a:lnTo>
                    <a:pt x="361672" y="106635"/>
                  </a:lnTo>
                  <a:lnTo>
                    <a:pt x="375979" y="146757"/>
                  </a:lnTo>
                  <a:lnTo>
                    <a:pt x="381000" y="190500"/>
                  </a:lnTo>
                  <a:lnTo>
                    <a:pt x="375979" y="234242"/>
                  </a:lnTo>
                  <a:lnTo>
                    <a:pt x="361672" y="274364"/>
                  </a:lnTo>
                  <a:lnTo>
                    <a:pt x="339212" y="309731"/>
                  </a:lnTo>
                  <a:lnTo>
                    <a:pt x="309731" y="339212"/>
                  </a:lnTo>
                  <a:lnTo>
                    <a:pt x="274364" y="361672"/>
                  </a:lnTo>
                  <a:lnTo>
                    <a:pt x="234242" y="375979"/>
                  </a:lnTo>
                  <a:lnTo>
                    <a:pt x="190500" y="381000"/>
                  </a:lnTo>
                  <a:close/>
                </a:path>
              </a:pathLst>
            </a:custGeom>
            <a:ln w="9344">
              <a:solidFill>
                <a:srgbClr val="FFFFFF"/>
              </a:solidFill>
            </a:ln>
          </p:spPr>
          <p:txBody>
            <a:bodyPr wrap="square" lIns="0" tIns="0" rIns="0" bIns="0" rtlCol="0"/>
            <a:lstStyle/>
            <a:p>
              <a:endParaRPr/>
            </a:p>
          </p:txBody>
        </p:sp>
      </p:grpSp>
      <p:grpSp>
        <p:nvGrpSpPr>
          <p:cNvPr id="6" name="object 6"/>
          <p:cNvGrpSpPr/>
          <p:nvPr/>
        </p:nvGrpSpPr>
        <p:grpSpPr>
          <a:xfrm>
            <a:off x="985927" y="3881527"/>
            <a:ext cx="390525" cy="390525"/>
            <a:chOff x="985927" y="3881527"/>
            <a:chExt cx="390525" cy="390525"/>
          </a:xfrm>
        </p:grpSpPr>
        <p:sp>
          <p:nvSpPr>
            <p:cNvPr id="7" name="object 7"/>
            <p:cNvSpPr/>
            <p:nvPr/>
          </p:nvSpPr>
          <p:spPr>
            <a:xfrm>
              <a:off x="990600" y="3886200"/>
              <a:ext cx="381000" cy="381000"/>
            </a:xfrm>
            <a:custGeom>
              <a:avLst/>
              <a:gdLst/>
              <a:ahLst/>
              <a:cxnLst/>
              <a:rect l="l" t="t" r="r" b="b"/>
              <a:pathLst>
                <a:path w="381000" h="381000">
                  <a:moveTo>
                    <a:pt x="190500" y="0"/>
                  </a:moveTo>
                  <a:lnTo>
                    <a:pt x="146757" y="5020"/>
                  </a:lnTo>
                  <a:lnTo>
                    <a:pt x="106635" y="19327"/>
                  </a:lnTo>
                  <a:lnTo>
                    <a:pt x="71268" y="41787"/>
                  </a:lnTo>
                  <a:lnTo>
                    <a:pt x="41787" y="71268"/>
                  </a:lnTo>
                  <a:lnTo>
                    <a:pt x="19327" y="106635"/>
                  </a:lnTo>
                  <a:lnTo>
                    <a:pt x="5020" y="146757"/>
                  </a:lnTo>
                  <a:lnTo>
                    <a:pt x="0" y="190500"/>
                  </a:lnTo>
                  <a:lnTo>
                    <a:pt x="5020" y="234242"/>
                  </a:lnTo>
                  <a:lnTo>
                    <a:pt x="19327" y="274364"/>
                  </a:lnTo>
                  <a:lnTo>
                    <a:pt x="41787" y="309731"/>
                  </a:lnTo>
                  <a:lnTo>
                    <a:pt x="71268" y="339212"/>
                  </a:lnTo>
                  <a:lnTo>
                    <a:pt x="106635" y="361672"/>
                  </a:lnTo>
                  <a:lnTo>
                    <a:pt x="146757" y="375979"/>
                  </a:lnTo>
                  <a:lnTo>
                    <a:pt x="190500" y="381000"/>
                  </a:lnTo>
                  <a:lnTo>
                    <a:pt x="234242" y="375979"/>
                  </a:lnTo>
                  <a:lnTo>
                    <a:pt x="274364" y="361672"/>
                  </a:lnTo>
                  <a:lnTo>
                    <a:pt x="309731" y="339212"/>
                  </a:lnTo>
                  <a:lnTo>
                    <a:pt x="339212" y="309731"/>
                  </a:lnTo>
                  <a:lnTo>
                    <a:pt x="361672" y="274364"/>
                  </a:lnTo>
                  <a:lnTo>
                    <a:pt x="375979" y="234242"/>
                  </a:lnTo>
                  <a:lnTo>
                    <a:pt x="381000" y="190500"/>
                  </a:lnTo>
                  <a:lnTo>
                    <a:pt x="375979" y="146757"/>
                  </a:lnTo>
                  <a:lnTo>
                    <a:pt x="361672" y="106635"/>
                  </a:lnTo>
                  <a:lnTo>
                    <a:pt x="339212" y="71268"/>
                  </a:lnTo>
                  <a:lnTo>
                    <a:pt x="309731" y="41787"/>
                  </a:lnTo>
                  <a:lnTo>
                    <a:pt x="274364" y="19327"/>
                  </a:lnTo>
                  <a:lnTo>
                    <a:pt x="234242" y="5020"/>
                  </a:lnTo>
                  <a:lnTo>
                    <a:pt x="190500" y="0"/>
                  </a:lnTo>
                  <a:close/>
                </a:path>
              </a:pathLst>
            </a:custGeom>
            <a:solidFill>
              <a:srgbClr val="6D9FAF"/>
            </a:solidFill>
          </p:spPr>
          <p:txBody>
            <a:bodyPr wrap="square" lIns="0" tIns="0" rIns="0" bIns="0" rtlCol="0"/>
            <a:lstStyle/>
            <a:p>
              <a:endParaRPr/>
            </a:p>
          </p:txBody>
        </p:sp>
        <p:sp>
          <p:nvSpPr>
            <p:cNvPr id="8" name="object 8"/>
            <p:cNvSpPr/>
            <p:nvPr/>
          </p:nvSpPr>
          <p:spPr>
            <a:xfrm>
              <a:off x="990600" y="3886200"/>
              <a:ext cx="381000" cy="381000"/>
            </a:xfrm>
            <a:custGeom>
              <a:avLst/>
              <a:gdLst/>
              <a:ahLst/>
              <a:cxnLst/>
              <a:rect l="l" t="t" r="r" b="b"/>
              <a:pathLst>
                <a:path w="381000" h="381000">
                  <a:moveTo>
                    <a:pt x="190500" y="381000"/>
                  </a:moveTo>
                  <a:lnTo>
                    <a:pt x="146757" y="375979"/>
                  </a:lnTo>
                  <a:lnTo>
                    <a:pt x="106635" y="361672"/>
                  </a:lnTo>
                  <a:lnTo>
                    <a:pt x="71268" y="339212"/>
                  </a:lnTo>
                  <a:lnTo>
                    <a:pt x="41787" y="309731"/>
                  </a:lnTo>
                  <a:lnTo>
                    <a:pt x="19327" y="274364"/>
                  </a:lnTo>
                  <a:lnTo>
                    <a:pt x="5020" y="234242"/>
                  </a:lnTo>
                  <a:lnTo>
                    <a:pt x="0" y="190500"/>
                  </a:lnTo>
                  <a:lnTo>
                    <a:pt x="5020" y="146757"/>
                  </a:lnTo>
                  <a:lnTo>
                    <a:pt x="19327" y="106635"/>
                  </a:lnTo>
                  <a:lnTo>
                    <a:pt x="41787" y="71268"/>
                  </a:lnTo>
                  <a:lnTo>
                    <a:pt x="71268" y="41787"/>
                  </a:lnTo>
                  <a:lnTo>
                    <a:pt x="106635" y="19327"/>
                  </a:lnTo>
                  <a:lnTo>
                    <a:pt x="146757" y="5020"/>
                  </a:lnTo>
                  <a:lnTo>
                    <a:pt x="190500" y="0"/>
                  </a:lnTo>
                  <a:lnTo>
                    <a:pt x="234242" y="5020"/>
                  </a:lnTo>
                  <a:lnTo>
                    <a:pt x="274364" y="19327"/>
                  </a:lnTo>
                  <a:lnTo>
                    <a:pt x="309731" y="41787"/>
                  </a:lnTo>
                  <a:lnTo>
                    <a:pt x="339212" y="71268"/>
                  </a:lnTo>
                  <a:lnTo>
                    <a:pt x="361672" y="106635"/>
                  </a:lnTo>
                  <a:lnTo>
                    <a:pt x="375979" y="146757"/>
                  </a:lnTo>
                  <a:lnTo>
                    <a:pt x="381000" y="190500"/>
                  </a:lnTo>
                  <a:lnTo>
                    <a:pt x="375979" y="234242"/>
                  </a:lnTo>
                  <a:lnTo>
                    <a:pt x="361672" y="274364"/>
                  </a:lnTo>
                  <a:lnTo>
                    <a:pt x="339212" y="309731"/>
                  </a:lnTo>
                  <a:lnTo>
                    <a:pt x="309731" y="339212"/>
                  </a:lnTo>
                  <a:lnTo>
                    <a:pt x="274364" y="361672"/>
                  </a:lnTo>
                  <a:lnTo>
                    <a:pt x="234242" y="375979"/>
                  </a:lnTo>
                  <a:lnTo>
                    <a:pt x="190500" y="381000"/>
                  </a:lnTo>
                  <a:close/>
                </a:path>
              </a:pathLst>
            </a:custGeom>
            <a:ln w="9344">
              <a:solidFill>
                <a:srgbClr val="FFFFFF"/>
              </a:solidFill>
            </a:ln>
          </p:spPr>
          <p:txBody>
            <a:bodyPr wrap="square" lIns="0" tIns="0" rIns="0" bIns="0" rtlCol="0"/>
            <a:lstStyle/>
            <a:p>
              <a:endParaRPr/>
            </a:p>
          </p:txBody>
        </p:sp>
      </p:grpSp>
      <p:grpSp>
        <p:nvGrpSpPr>
          <p:cNvPr id="9" name="object 9"/>
          <p:cNvGrpSpPr/>
          <p:nvPr/>
        </p:nvGrpSpPr>
        <p:grpSpPr>
          <a:xfrm>
            <a:off x="1445260" y="2586127"/>
            <a:ext cx="2903220" cy="1685925"/>
            <a:chOff x="1445260" y="2586127"/>
            <a:chExt cx="2903220" cy="1685925"/>
          </a:xfrm>
        </p:grpSpPr>
        <p:sp>
          <p:nvSpPr>
            <p:cNvPr id="10" name="object 10"/>
            <p:cNvSpPr/>
            <p:nvPr/>
          </p:nvSpPr>
          <p:spPr>
            <a:xfrm>
              <a:off x="1445260" y="2967989"/>
              <a:ext cx="993140" cy="1074420"/>
            </a:xfrm>
            <a:custGeom>
              <a:avLst/>
              <a:gdLst/>
              <a:ahLst/>
              <a:cxnLst/>
              <a:rect l="l" t="t" r="r" b="b"/>
              <a:pathLst>
                <a:path w="993139" h="1074420">
                  <a:moveTo>
                    <a:pt x="993140" y="537210"/>
                  </a:moveTo>
                  <a:lnTo>
                    <a:pt x="908050" y="539750"/>
                  </a:lnTo>
                  <a:lnTo>
                    <a:pt x="924052" y="568464"/>
                  </a:lnTo>
                  <a:lnTo>
                    <a:pt x="0" y="1066800"/>
                  </a:lnTo>
                  <a:lnTo>
                    <a:pt x="5080" y="1074420"/>
                  </a:lnTo>
                  <a:lnTo>
                    <a:pt x="929043" y="577405"/>
                  </a:lnTo>
                  <a:lnTo>
                    <a:pt x="944880" y="605790"/>
                  </a:lnTo>
                  <a:lnTo>
                    <a:pt x="993140" y="537210"/>
                  </a:lnTo>
                  <a:close/>
                </a:path>
                <a:path w="993139" h="1074420">
                  <a:moveTo>
                    <a:pt x="993140" y="308610"/>
                  </a:moveTo>
                  <a:lnTo>
                    <a:pt x="932180" y="250190"/>
                  </a:lnTo>
                  <a:lnTo>
                    <a:pt x="921905" y="282689"/>
                  </a:lnTo>
                  <a:lnTo>
                    <a:pt x="3810" y="0"/>
                  </a:lnTo>
                  <a:lnTo>
                    <a:pt x="1270" y="7620"/>
                  </a:lnTo>
                  <a:lnTo>
                    <a:pt x="919137" y="291490"/>
                  </a:lnTo>
                  <a:lnTo>
                    <a:pt x="909320" y="322580"/>
                  </a:lnTo>
                  <a:lnTo>
                    <a:pt x="993140" y="308610"/>
                  </a:lnTo>
                  <a:close/>
                </a:path>
              </a:pathLst>
            </a:custGeom>
            <a:solidFill>
              <a:srgbClr val="FFFFFF"/>
            </a:solidFill>
          </p:spPr>
          <p:txBody>
            <a:bodyPr wrap="square" lIns="0" tIns="0" rIns="0" bIns="0" rtlCol="0"/>
            <a:lstStyle/>
            <a:p>
              <a:endParaRPr/>
            </a:p>
          </p:txBody>
        </p:sp>
        <p:sp>
          <p:nvSpPr>
            <p:cNvPr id="11" name="object 11"/>
            <p:cNvSpPr/>
            <p:nvPr/>
          </p:nvSpPr>
          <p:spPr>
            <a:xfrm>
              <a:off x="2667000" y="3124199"/>
              <a:ext cx="609600" cy="609600"/>
            </a:xfrm>
            <a:custGeom>
              <a:avLst/>
              <a:gdLst/>
              <a:ahLst/>
              <a:cxnLst/>
              <a:rect l="l" t="t" r="r" b="b"/>
              <a:pathLst>
                <a:path w="609600" h="609600">
                  <a:moveTo>
                    <a:pt x="304800" y="0"/>
                  </a:moveTo>
                  <a:lnTo>
                    <a:pt x="255220" y="3973"/>
                  </a:lnTo>
                  <a:lnTo>
                    <a:pt x="208239" y="15483"/>
                  </a:lnTo>
                  <a:lnTo>
                    <a:pt x="164473" y="33912"/>
                  </a:lnTo>
                  <a:lnTo>
                    <a:pt x="124541" y="58643"/>
                  </a:lnTo>
                  <a:lnTo>
                    <a:pt x="89058" y="89058"/>
                  </a:lnTo>
                  <a:lnTo>
                    <a:pt x="58643" y="124541"/>
                  </a:lnTo>
                  <a:lnTo>
                    <a:pt x="33912" y="164473"/>
                  </a:lnTo>
                  <a:lnTo>
                    <a:pt x="15483" y="208239"/>
                  </a:lnTo>
                  <a:lnTo>
                    <a:pt x="3973" y="255220"/>
                  </a:lnTo>
                  <a:lnTo>
                    <a:pt x="0" y="304800"/>
                  </a:lnTo>
                  <a:lnTo>
                    <a:pt x="3973" y="354379"/>
                  </a:lnTo>
                  <a:lnTo>
                    <a:pt x="15483" y="401360"/>
                  </a:lnTo>
                  <a:lnTo>
                    <a:pt x="33912" y="445126"/>
                  </a:lnTo>
                  <a:lnTo>
                    <a:pt x="58643" y="485058"/>
                  </a:lnTo>
                  <a:lnTo>
                    <a:pt x="89058" y="520541"/>
                  </a:lnTo>
                  <a:lnTo>
                    <a:pt x="124541" y="550956"/>
                  </a:lnTo>
                  <a:lnTo>
                    <a:pt x="164473" y="575687"/>
                  </a:lnTo>
                  <a:lnTo>
                    <a:pt x="208239" y="594116"/>
                  </a:lnTo>
                  <a:lnTo>
                    <a:pt x="255220" y="605626"/>
                  </a:lnTo>
                  <a:lnTo>
                    <a:pt x="304800" y="609600"/>
                  </a:lnTo>
                  <a:lnTo>
                    <a:pt x="354379" y="605626"/>
                  </a:lnTo>
                  <a:lnTo>
                    <a:pt x="401360" y="594116"/>
                  </a:lnTo>
                  <a:lnTo>
                    <a:pt x="445126" y="575687"/>
                  </a:lnTo>
                  <a:lnTo>
                    <a:pt x="485058" y="550956"/>
                  </a:lnTo>
                  <a:lnTo>
                    <a:pt x="520541" y="520541"/>
                  </a:lnTo>
                  <a:lnTo>
                    <a:pt x="550956" y="485058"/>
                  </a:lnTo>
                  <a:lnTo>
                    <a:pt x="575687" y="445126"/>
                  </a:lnTo>
                  <a:lnTo>
                    <a:pt x="594116" y="401360"/>
                  </a:lnTo>
                  <a:lnTo>
                    <a:pt x="605626" y="354379"/>
                  </a:lnTo>
                  <a:lnTo>
                    <a:pt x="609600" y="304800"/>
                  </a:lnTo>
                  <a:lnTo>
                    <a:pt x="605626" y="255220"/>
                  </a:lnTo>
                  <a:lnTo>
                    <a:pt x="594116" y="208239"/>
                  </a:lnTo>
                  <a:lnTo>
                    <a:pt x="575687" y="164473"/>
                  </a:lnTo>
                  <a:lnTo>
                    <a:pt x="550956" y="124541"/>
                  </a:lnTo>
                  <a:lnTo>
                    <a:pt x="520541" y="89058"/>
                  </a:lnTo>
                  <a:lnTo>
                    <a:pt x="485058" y="58643"/>
                  </a:lnTo>
                  <a:lnTo>
                    <a:pt x="445126" y="33912"/>
                  </a:lnTo>
                  <a:lnTo>
                    <a:pt x="401360" y="15483"/>
                  </a:lnTo>
                  <a:lnTo>
                    <a:pt x="354379" y="3973"/>
                  </a:lnTo>
                  <a:lnTo>
                    <a:pt x="304800" y="0"/>
                  </a:lnTo>
                  <a:close/>
                </a:path>
              </a:pathLst>
            </a:custGeom>
            <a:solidFill>
              <a:srgbClr val="CC00FF"/>
            </a:solidFill>
          </p:spPr>
          <p:txBody>
            <a:bodyPr wrap="square" lIns="0" tIns="0" rIns="0" bIns="0" rtlCol="0"/>
            <a:lstStyle/>
            <a:p>
              <a:endParaRPr/>
            </a:p>
          </p:txBody>
        </p:sp>
        <p:sp>
          <p:nvSpPr>
            <p:cNvPr id="12" name="object 12"/>
            <p:cNvSpPr/>
            <p:nvPr/>
          </p:nvSpPr>
          <p:spPr>
            <a:xfrm>
              <a:off x="2667000" y="3124199"/>
              <a:ext cx="609600" cy="609600"/>
            </a:xfrm>
            <a:custGeom>
              <a:avLst/>
              <a:gdLst/>
              <a:ahLst/>
              <a:cxnLst/>
              <a:rect l="l" t="t" r="r" b="b"/>
              <a:pathLst>
                <a:path w="609600" h="609600">
                  <a:moveTo>
                    <a:pt x="304800" y="609600"/>
                  </a:moveTo>
                  <a:lnTo>
                    <a:pt x="255220" y="605626"/>
                  </a:lnTo>
                  <a:lnTo>
                    <a:pt x="208239" y="594116"/>
                  </a:lnTo>
                  <a:lnTo>
                    <a:pt x="164473" y="575687"/>
                  </a:lnTo>
                  <a:lnTo>
                    <a:pt x="124541" y="550956"/>
                  </a:lnTo>
                  <a:lnTo>
                    <a:pt x="89058" y="520541"/>
                  </a:lnTo>
                  <a:lnTo>
                    <a:pt x="58643" y="485058"/>
                  </a:lnTo>
                  <a:lnTo>
                    <a:pt x="33912" y="445126"/>
                  </a:lnTo>
                  <a:lnTo>
                    <a:pt x="15483" y="401360"/>
                  </a:lnTo>
                  <a:lnTo>
                    <a:pt x="3973" y="354379"/>
                  </a:lnTo>
                  <a:lnTo>
                    <a:pt x="0" y="304800"/>
                  </a:lnTo>
                  <a:lnTo>
                    <a:pt x="3973" y="255220"/>
                  </a:lnTo>
                  <a:lnTo>
                    <a:pt x="15483" y="208239"/>
                  </a:lnTo>
                  <a:lnTo>
                    <a:pt x="33912" y="164473"/>
                  </a:lnTo>
                  <a:lnTo>
                    <a:pt x="58643" y="124541"/>
                  </a:lnTo>
                  <a:lnTo>
                    <a:pt x="89058" y="89058"/>
                  </a:lnTo>
                  <a:lnTo>
                    <a:pt x="124541" y="58643"/>
                  </a:lnTo>
                  <a:lnTo>
                    <a:pt x="164473" y="33912"/>
                  </a:lnTo>
                  <a:lnTo>
                    <a:pt x="208239" y="15483"/>
                  </a:lnTo>
                  <a:lnTo>
                    <a:pt x="255220" y="3973"/>
                  </a:lnTo>
                  <a:lnTo>
                    <a:pt x="304800" y="0"/>
                  </a:lnTo>
                  <a:lnTo>
                    <a:pt x="354379" y="3973"/>
                  </a:lnTo>
                  <a:lnTo>
                    <a:pt x="401360" y="15483"/>
                  </a:lnTo>
                  <a:lnTo>
                    <a:pt x="445126" y="33912"/>
                  </a:lnTo>
                  <a:lnTo>
                    <a:pt x="485058" y="58643"/>
                  </a:lnTo>
                  <a:lnTo>
                    <a:pt x="520541" y="89058"/>
                  </a:lnTo>
                  <a:lnTo>
                    <a:pt x="550956" y="124541"/>
                  </a:lnTo>
                  <a:lnTo>
                    <a:pt x="575687" y="164473"/>
                  </a:lnTo>
                  <a:lnTo>
                    <a:pt x="594116" y="208239"/>
                  </a:lnTo>
                  <a:lnTo>
                    <a:pt x="605626" y="255220"/>
                  </a:lnTo>
                  <a:lnTo>
                    <a:pt x="609600" y="304800"/>
                  </a:lnTo>
                  <a:lnTo>
                    <a:pt x="605626" y="354379"/>
                  </a:lnTo>
                  <a:lnTo>
                    <a:pt x="594116" y="401360"/>
                  </a:lnTo>
                  <a:lnTo>
                    <a:pt x="575687" y="445126"/>
                  </a:lnTo>
                  <a:lnTo>
                    <a:pt x="550956" y="485058"/>
                  </a:lnTo>
                  <a:lnTo>
                    <a:pt x="520541" y="520541"/>
                  </a:lnTo>
                  <a:lnTo>
                    <a:pt x="485058" y="550956"/>
                  </a:lnTo>
                  <a:lnTo>
                    <a:pt x="445126" y="575687"/>
                  </a:lnTo>
                  <a:lnTo>
                    <a:pt x="401360" y="594116"/>
                  </a:lnTo>
                  <a:lnTo>
                    <a:pt x="354379" y="605626"/>
                  </a:lnTo>
                  <a:lnTo>
                    <a:pt x="304800" y="609600"/>
                  </a:lnTo>
                  <a:close/>
                </a:path>
              </a:pathLst>
            </a:custGeom>
            <a:ln w="9344">
              <a:solidFill>
                <a:srgbClr val="FFFFFF"/>
              </a:solidFill>
            </a:ln>
          </p:spPr>
          <p:txBody>
            <a:bodyPr wrap="square" lIns="0" tIns="0" rIns="0" bIns="0" rtlCol="0"/>
            <a:lstStyle/>
            <a:p>
              <a:endParaRPr/>
            </a:p>
          </p:txBody>
        </p:sp>
        <p:sp>
          <p:nvSpPr>
            <p:cNvPr id="13" name="object 13"/>
            <p:cNvSpPr/>
            <p:nvPr/>
          </p:nvSpPr>
          <p:spPr>
            <a:xfrm>
              <a:off x="1676400" y="2590799"/>
              <a:ext cx="2667000" cy="1676400"/>
            </a:xfrm>
            <a:custGeom>
              <a:avLst/>
              <a:gdLst/>
              <a:ahLst/>
              <a:cxnLst/>
              <a:rect l="l" t="t" r="r" b="b"/>
              <a:pathLst>
                <a:path w="2667000" h="1676400">
                  <a:moveTo>
                    <a:pt x="556260" y="280670"/>
                  </a:moveTo>
                  <a:lnTo>
                    <a:pt x="662939" y="607060"/>
                  </a:lnTo>
                  <a:lnTo>
                    <a:pt x="144780" y="642620"/>
                  </a:lnTo>
                  <a:lnTo>
                    <a:pt x="485139" y="899160"/>
                  </a:lnTo>
                  <a:lnTo>
                    <a:pt x="0" y="999489"/>
                  </a:lnTo>
                  <a:lnTo>
                    <a:pt x="411480" y="1192530"/>
                  </a:lnTo>
                  <a:lnTo>
                    <a:pt x="158750" y="1383030"/>
                  </a:lnTo>
                  <a:lnTo>
                    <a:pt x="593089" y="1416050"/>
                  </a:lnTo>
                  <a:lnTo>
                    <a:pt x="607060" y="1676400"/>
                  </a:lnTo>
                  <a:lnTo>
                    <a:pt x="929639" y="1407160"/>
                  </a:lnTo>
                  <a:lnTo>
                    <a:pt x="1172627" y="1407160"/>
                  </a:lnTo>
                  <a:lnTo>
                    <a:pt x="1219200" y="1348739"/>
                  </a:lnTo>
                  <a:lnTo>
                    <a:pt x="1469147" y="1348739"/>
                  </a:lnTo>
                  <a:lnTo>
                    <a:pt x="1503680" y="1236980"/>
                  </a:lnTo>
                  <a:lnTo>
                    <a:pt x="1827186" y="1236980"/>
                  </a:lnTo>
                  <a:lnTo>
                    <a:pt x="1807210" y="1113789"/>
                  </a:lnTo>
                  <a:lnTo>
                    <a:pt x="2213140" y="1113789"/>
                  </a:lnTo>
                  <a:lnTo>
                    <a:pt x="2023110" y="955039"/>
                  </a:lnTo>
                  <a:lnTo>
                    <a:pt x="2255520" y="876300"/>
                  </a:lnTo>
                  <a:lnTo>
                    <a:pt x="2098040" y="730250"/>
                  </a:lnTo>
                  <a:lnTo>
                    <a:pt x="2667000" y="515620"/>
                  </a:lnTo>
                  <a:lnTo>
                    <a:pt x="2023110" y="506729"/>
                  </a:lnTo>
                  <a:lnTo>
                    <a:pt x="2031863" y="495300"/>
                  </a:lnTo>
                  <a:lnTo>
                    <a:pt x="1055370" y="495300"/>
                  </a:lnTo>
                  <a:lnTo>
                    <a:pt x="556260" y="280670"/>
                  </a:lnTo>
                  <a:close/>
                </a:path>
                <a:path w="2667000" h="1676400">
                  <a:moveTo>
                    <a:pt x="1172627" y="1407160"/>
                  </a:moveTo>
                  <a:lnTo>
                    <a:pt x="929639" y="1407160"/>
                  </a:lnTo>
                  <a:lnTo>
                    <a:pt x="1074420" y="1530350"/>
                  </a:lnTo>
                  <a:lnTo>
                    <a:pt x="1172627" y="1407160"/>
                  </a:lnTo>
                  <a:close/>
                </a:path>
                <a:path w="2667000" h="1676400">
                  <a:moveTo>
                    <a:pt x="1469147" y="1348739"/>
                  </a:moveTo>
                  <a:lnTo>
                    <a:pt x="1219200" y="1348739"/>
                  </a:lnTo>
                  <a:lnTo>
                    <a:pt x="1433830" y="1463039"/>
                  </a:lnTo>
                  <a:lnTo>
                    <a:pt x="1469147" y="1348739"/>
                  </a:lnTo>
                  <a:close/>
                </a:path>
                <a:path w="2667000" h="1676400">
                  <a:moveTo>
                    <a:pt x="1827186" y="1236980"/>
                  </a:moveTo>
                  <a:lnTo>
                    <a:pt x="1503680" y="1236980"/>
                  </a:lnTo>
                  <a:lnTo>
                    <a:pt x="1845310" y="1348739"/>
                  </a:lnTo>
                  <a:lnTo>
                    <a:pt x="1827186" y="1236980"/>
                  </a:lnTo>
                  <a:close/>
                </a:path>
                <a:path w="2667000" h="1676400">
                  <a:moveTo>
                    <a:pt x="2213140" y="1113789"/>
                  </a:moveTo>
                  <a:lnTo>
                    <a:pt x="1807210" y="1113789"/>
                  </a:lnTo>
                  <a:lnTo>
                    <a:pt x="2331720" y="1212850"/>
                  </a:lnTo>
                  <a:lnTo>
                    <a:pt x="2213140" y="1113789"/>
                  </a:lnTo>
                  <a:close/>
                </a:path>
                <a:path w="2667000" h="1676400">
                  <a:moveTo>
                    <a:pt x="1200150" y="146050"/>
                  </a:moveTo>
                  <a:lnTo>
                    <a:pt x="1055370" y="495300"/>
                  </a:lnTo>
                  <a:lnTo>
                    <a:pt x="2031863" y="495300"/>
                  </a:lnTo>
                  <a:lnTo>
                    <a:pt x="2067851" y="448310"/>
                  </a:lnTo>
                  <a:lnTo>
                    <a:pt x="1793239" y="448310"/>
                  </a:lnTo>
                  <a:lnTo>
                    <a:pt x="1801471" y="336550"/>
                  </a:lnTo>
                  <a:lnTo>
                    <a:pt x="1416050" y="336550"/>
                  </a:lnTo>
                  <a:lnTo>
                    <a:pt x="1200150" y="146050"/>
                  </a:lnTo>
                  <a:close/>
                </a:path>
                <a:path w="2667000" h="1676400">
                  <a:moveTo>
                    <a:pt x="2222500" y="246379"/>
                  </a:moveTo>
                  <a:lnTo>
                    <a:pt x="1793239" y="448310"/>
                  </a:lnTo>
                  <a:lnTo>
                    <a:pt x="2067851" y="448310"/>
                  </a:lnTo>
                  <a:lnTo>
                    <a:pt x="2222500" y="246379"/>
                  </a:lnTo>
                  <a:close/>
                </a:path>
                <a:path w="2667000" h="1676400">
                  <a:moveTo>
                    <a:pt x="1826260" y="0"/>
                  </a:moveTo>
                  <a:lnTo>
                    <a:pt x="1416050" y="336550"/>
                  </a:lnTo>
                  <a:lnTo>
                    <a:pt x="1801471" y="336550"/>
                  </a:lnTo>
                  <a:lnTo>
                    <a:pt x="1826260" y="0"/>
                  </a:lnTo>
                  <a:close/>
                </a:path>
              </a:pathLst>
            </a:custGeom>
            <a:solidFill>
              <a:srgbClr val="FFFF66"/>
            </a:solidFill>
          </p:spPr>
          <p:txBody>
            <a:bodyPr wrap="square" lIns="0" tIns="0" rIns="0" bIns="0" rtlCol="0"/>
            <a:lstStyle/>
            <a:p>
              <a:endParaRPr/>
            </a:p>
          </p:txBody>
        </p:sp>
        <p:sp>
          <p:nvSpPr>
            <p:cNvPr id="14" name="object 14"/>
            <p:cNvSpPr/>
            <p:nvPr/>
          </p:nvSpPr>
          <p:spPr>
            <a:xfrm>
              <a:off x="1676400" y="2590799"/>
              <a:ext cx="2667000" cy="1676400"/>
            </a:xfrm>
            <a:custGeom>
              <a:avLst/>
              <a:gdLst/>
              <a:ahLst/>
              <a:cxnLst/>
              <a:rect l="l" t="t" r="r" b="b"/>
              <a:pathLst>
                <a:path w="2667000" h="1676400">
                  <a:moveTo>
                    <a:pt x="1416050" y="336550"/>
                  </a:moveTo>
                  <a:lnTo>
                    <a:pt x="1200150" y="146050"/>
                  </a:lnTo>
                  <a:lnTo>
                    <a:pt x="1055370" y="495300"/>
                  </a:lnTo>
                  <a:lnTo>
                    <a:pt x="556260" y="280670"/>
                  </a:lnTo>
                  <a:lnTo>
                    <a:pt x="662939" y="607060"/>
                  </a:lnTo>
                  <a:lnTo>
                    <a:pt x="144780" y="642620"/>
                  </a:lnTo>
                  <a:lnTo>
                    <a:pt x="485139" y="899160"/>
                  </a:lnTo>
                  <a:lnTo>
                    <a:pt x="0" y="999489"/>
                  </a:lnTo>
                  <a:lnTo>
                    <a:pt x="411480" y="1192530"/>
                  </a:lnTo>
                  <a:lnTo>
                    <a:pt x="158750" y="1383030"/>
                  </a:lnTo>
                  <a:lnTo>
                    <a:pt x="593089" y="1416050"/>
                  </a:lnTo>
                  <a:lnTo>
                    <a:pt x="607060" y="1676400"/>
                  </a:lnTo>
                  <a:lnTo>
                    <a:pt x="929639" y="1407160"/>
                  </a:lnTo>
                  <a:lnTo>
                    <a:pt x="1074420" y="1530350"/>
                  </a:lnTo>
                  <a:lnTo>
                    <a:pt x="1219200" y="1348739"/>
                  </a:lnTo>
                  <a:lnTo>
                    <a:pt x="1433830" y="1463039"/>
                  </a:lnTo>
                  <a:lnTo>
                    <a:pt x="1503680" y="1236980"/>
                  </a:lnTo>
                  <a:lnTo>
                    <a:pt x="1845310" y="1348739"/>
                  </a:lnTo>
                  <a:lnTo>
                    <a:pt x="1807210" y="1113789"/>
                  </a:lnTo>
                  <a:lnTo>
                    <a:pt x="2331720" y="1212850"/>
                  </a:lnTo>
                  <a:lnTo>
                    <a:pt x="2023110" y="955039"/>
                  </a:lnTo>
                  <a:lnTo>
                    <a:pt x="2255520" y="876300"/>
                  </a:lnTo>
                  <a:lnTo>
                    <a:pt x="2098040" y="730250"/>
                  </a:lnTo>
                  <a:lnTo>
                    <a:pt x="2667000" y="515620"/>
                  </a:lnTo>
                  <a:lnTo>
                    <a:pt x="2023110" y="506729"/>
                  </a:lnTo>
                  <a:lnTo>
                    <a:pt x="2222500" y="246379"/>
                  </a:lnTo>
                  <a:lnTo>
                    <a:pt x="1793239" y="448310"/>
                  </a:lnTo>
                  <a:lnTo>
                    <a:pt x="1826260" y="0"/>
                  </a:lnTo>
                  <a:lnTo>
                    <a:pt x="1416050" y="336550"/>
                  </a:lnTo>
                  <a:close/>
                </a:path>
              </a:pathLst>
            </a:custGeom>
            <a:ln w="9344">
              <a:solidFill>
                <a:srgbClr val="FFFFFF"/>
              </a:solidFill>
            </a:ln>
          </p:spPr>
          <p:txBody>
            <a:bodyPr wrap="square" lIns="0" tIns="0" rIns="0" bIns="0" rtlCol="0"/>
            <a:lstStyle/>
            <a:p>
              <a:endParaRPr/>
            </a:p>
          </p:txBody>
        </p:sp>
      </p:grpSp>
      <p:sp>
        <p:nvSpPr>
          <p:cNvPr id="15" name="object 15"/>
          <p:cNvSpPr txBox="1"/>
          <p:nvPr/>
        </p:nvSpPr>
        <p:spPr>
          <a:xfrm>
            <a:off x="382270" y="529590"/>
            <a:ext cx="7549515" cy="3773170"/>
          </a:xfrm>
          <a:prstGeom prst="rect">
            <a:avLst/>
          </a:prstGeom>
        </p:spPr>
        <p:txBody>
          <a:bodyPr vert="horz" wrap="square" lIns="0" tIns="12700" rIns="0" bIns="0" rtlCol="0">
            <a:spAutoFit/>
          </a:bodyPr>
          <a:lstStyle/>
          <a:p>
            <a:pPr marL="12700" marR="583565">
              <a:lnSpc>
                <a:spcPct val="152100"/>
              </a:lnSpc>
              <a:spcBef>
                <a:spcPts val="100"/>
              </a:spcBef>
            </a:pPr>
            <a:r>
              <a:rPr sz="2400" b="1" spc="-5" dirty="0">
                <a:solidFill>
                  <a:srgbClr val="FFFFFF"/>
                </a:solidFill>
                <a:latin typeface="Arial"/>
                <a:cs typeface="Arial"/>
              </a:rPr>
              <a:t>Nuclear</a:t>
            </a:r>
            <a:r>
              <a:rPr sz="2400" b="1" dirty="0">
                <a:solidFill>
                  <a:srgbClr val="FFFFFF"/>
                </a:solidFill>
                <a:latin typeface="Arial"/>
                <a:cs typeface="Arial"/>
              </a:rPr>
              <a:t> </a:t>
            </a:r>
            <a:r>
              <a:rPr sz="2400" b="1" spc="-5" dirty="0">
                <a:solidFill>
                  <a:srgbClr val="FFFFFF"/>
                </a:solidFill>
                <a:latin typeface="Arial"/>
                <a:cs typeface="Arial"/>
              </a:rPr>
              <a:t>fusion</a:t>
            </a:r>
            <a:r>
              <a:rPr sz="2400" b="1" dirty="0">
                <a:solidFill>
                  <a:srgbClr val="FFFFFF"/>
                </a:solidFill>
                <a:latin typeface="Arial"/>
                <a:cs typeface="Arial"/>
              </a:rPr>
              <a:t> </a:t>
            </a:r>
            <a:r>
              <a:rPr sz="2400" b="1" dirty="0">
                <a:solidFill>
                  <a:srgbClr val="CCAE09"/>
                </a:solidFill>
                <a:latin typeface="Arial"/>
                <a:cs typeface="Arial"/>
              </a:rPr>
              <a:t>is </a:t>
            </a:r>
            <a:r>
              <a:rPr sz="2400" b="1" spc="-5" dirty="0">
                <a:solidFill>
                  <a:srgbClr val="CCAE09"/>
                </a:solidFill>
                <a:latin typeface="Arial"/>
                <a:cs typeface="Arial"/>
              </a:rPr>
              <a:t>the</a:t>
            </a:r>
            <a:r>
              <a:rPr sz="2400" b="1" dirty="0">
                <a:solidFill>
                  <a:srgbClr val="CCAE09"/>
                </a:solidFill>
                <a:latin typeface="Arial"/>
                <a:cs typeface="Arial"/>
              </a:rPr>
              <a:t> </a:t>
            </a:r>
            <a:r>
              <a:rPr sz="2400" b="1" spc="-5" dirty="0">
                <a:solidFill>
                  <a:srgbClr val="CCAE09"/>
                </a:solidFill>
                <a:latin typeface="Arial"/>
                <a:cs typeface="Arial"/>
              </a:rPr>
              <a:t>energy</a:t>
            </a:r>
            <a:r>
              <a:rPr sz="2400" b="1" spc="-10" dirty="0">
                <a:solidFill>
                  <a:srgbClr val="CCAE09"/>
                </a:solidFill>
                <a:latin typeface="Arial"/>
                <a:cs typeface="Arial"/>
              </a:rPr>
              <a:t> </a:t>
            </a:r>
            <a:r>
              <a:rPr sz="2400" b="1" spc="-5" dirty="0">
                <a:solidFill>
                  <a:srgbClr val="CCAE09"/>
                </a:solidFill>
                <a:latin typeface="Arial"/>
                <a:cs typeface="Arial"/>
              </a:rPr>
              <a:t>source</a:t>
            </a:r>
            <a:r>
              <a:rPr sz="2400" b="1" spc="-10" dirty="0">
                <a:solidFill>
                  <a:srgbClr val="CCAE09"/>
                </a:solidFill>
                <a:latin typeface="Arial"/>
                <a:cs typeface="Arial"/>
              </a:rPr>
              <a:t> </a:t>
            </a:r>
            <a:r>
              <a:rPr sz="2400" b="1" dirty="0">
                <a:solidFill>
                  <a:srgbClr val="CCAE09"/>
                </a:solidFill>
                <a:latin typeface="Arial"/>
                <a:cs typeface="Arial"/>
              </a:rPr>
              <a:t>for </a:t>
            </a:r>
            <a:r>
              <a:rPr sz="2400" b="1" spc="-5" dirty="0">
                <a:solidFill>
                  <a:srgbClr val="CCAE09"/>
                </a:solidFill>
                <a:latin typeface="Arial"/>
                <a:cs typeface="Arial"/>
              </a:rPr>
              <a:t>the</a:t>
            </a:r>
            <a:r>
              <a:rPr sz="2400" b="1" dirty="0">
                <a:solidFill>
                  <a:srgbClr val="CCAE09"/>
                </a:solidFill>
                <a:latin typeface="Arial"/>
                <a:cs typeface="Arial"/>
              </a:rPr>
              <a:t> </a:t>
            </a:r>
            <a:r>
              <a:rPr sz="2400" b="1" spc="-5" dirty="0">
                <a:solidFill>
                  <a:srgbClr val="CCAE09"/>
                </a:solidFill>
                <a:latin typeface="Arial"/>
                <a:cs typeface="Arial"/>
              </a:rPr>
              <a:t>Sun. </a:t>
            </a:r>
            <a:r>
              <a:rPr sz="2400" b="1" spc="-655" dirty="0">
                <a:solidFill>
                  <a:srgbClr val="CCAE09"/>
                </a:solidFill>
                <a:latin typeface="Arial"/>
                <a:cs typeface="Arial"/>
              </a:rPr>
              <a:t> </a:t>
            </a:r>
            <a:r>
              <a:rPr sz="2400" b="1" dirty="0">
                <a:solidFill>
                  <a:srgbClr val="CCAE09"/>
                </a:solidFill>
                <a:latin typeface="Arial"/>
                <a:cs typeface="Arial"/>
              </a:rPr>
              <a:t>In </a:t>
            </a:r>
            <a:r>
              <a:rPr sz="2400" b="1" spc="-5" dirty="0">
                <a:solidFill>
                  <a:srgbClr val="CCAE09"/>
                </a:solidFill>
                <a:latin typeface="Arial"/>
                <a:cs typeface="Arial"/>
              </a:rPr>
              <a:t>general,</a:t>
            </a:r>
            <a:r>
              <a:rPr sz="2400" b="1" spc="5" dirty="0">
                <a:solidFill>
                  <a:srgbClr val="CCAE09"/>
                </a:solidFill>
                <a:latin typeface="Arial"/>
                <a:cs typeface="Arial"/>
              </a:rPr>
              <a:t> </a:t>
            </a:r>
            <a:r>
              <a:rPr sz="2400" b="1" spc="-5" dirty="0">
                <a:solidFill>
                  <a:srgbClr val="CCAE09"/>
                </a:solidFill>
                <a:latin typeface="Arial"/>
                <a:cs typeface="Arial"/>
              </a:rPr>
              <a:t>nuclear</a:t>
            </a:r>
            <a:r>
              <a:rPr sz="2400" b="1" spc="5" dirty="0">
                <a:solidFill>
                  <a:srgbClr val="CCAE09"/>
                </a:solidFill>
                <a:latin typeface="Arial"/>
                <a:cs typeface="Arial"/>
              </a:rPr>
              <a:t> </a:t>
            </a:r>
            <a:r>
              <a:rPr sz="2400" b="1" spc="-5" dirty="0">
                <a:solidFill>
                  <a:srgbClr val="CCAE09"/>
                </a:solidFill>
                <a:latin typeface="Arial"/>
                <a:cs typeface="Arial"/>
              </a:rPr>
              <a:t>fusion</a:t>
            </a:r>
            <a:r>
              <a:rPr sz="2400" b="1" spc="5" dirty="0">
                <a:solidFill>
                  <a:srgbClr val="CCAE09"/>
                </a:solidFill>
                <a:latin typeface="Arial"/>
                <a:cs typeface="Arial"/>
              </a:rPr>
              <a:t> </a:t>
            </a:r>
            <a:r>
              <a:rPr sz="2400" b="1" spc="-5" dirty="0">
                <a:solidFill>
                  <a:srgbClr val="CCAE09"/>
                </a:solidFill>
                <a:latin typeface="Arial"/>
                <a:cs typeface="Arial"/>
              </a:rPr>
              <a:t>works</a:t>
            </a:r>
            <a:r>
              <a:rPr sz="2400" b="1" dirty="0">
                <a:solidFill>
                  <a:srgbClr val="CCAE09"/>
                </a:solidFill>
                <a:latin typeface="Arial"/>
                <a:cs typeface="Arial"/>
              </a:rPr>
              <a:t> </a:t>
            </a:r>
            <a:r>
              <a:rPr sz="2400" b="1" spc="-5" dirty="0">
                <a:solidFill>
                  <a:srgbClr val="CCAE09"/>
                </a:solidFill>
                <a:latin typeface="Arial"/>
                <a:cs typeface="Arial"/>
              </a:rPr>
              <a:t>like</a:t>
            </a:r>
            <a:r>
              <a:rPr sz="2400" b="1" spc="5" dirty="0">
                <a:solidFill>
                  <a:srgbClr val="CCAE09"/>
                </a:solidFill>
                <a:latin typeface="Arial"/>
                <a:cs typeface="Arial"/>
              </a:rPr>
              <a:t> </a:t>
            </a:r>
            <a:r>
              <a:rPr sz="2400" b="1" spc="-5" dirty="0">
                <a:solidFill>
                  <a:srgbClr val="CCAE09"/>
                </a:solidFill>
                <a:latin typeface="Arial"/>
                <a:cs typeface="Arial"/>
              </a:rPr>
              <a:t>this:</a:t>
            </a:r>
            <a:endParaRPr sz="2400">
              <a:latin typeface="Arial"/>
              <a:cs typeface="Arial"/>
            </a:endParaRPr>
          </a:p>
          <a:p>
            <a:pPr marL="1149350">
              <a:lnSpc>
                <a:spcPct val="100000"/>
              </a:lnSpc>
              <a:spcBef>
                <a:spcPts val="1500"/>
              </a:spcBef>
            </a:pPr>
            <a:r>
              <a:rPr sz="2400" b="1" spc="-10" dirty="0">
                <a:solidFill>
                  <a:srgbClr val="CCAE09"/>
                </a:solidFill>
                <a:latin typeface="Arial"/>
                <a:cs typeface="Arial"/>
              </a:rPr>
              <a:t>nucleus</a:t>
            </a:r>
            <a:r>
              <a:rPr sz="2400" b="1" dirty="0">
                <a:solidFill>
                  <a:srgbClr val="CCAE09"/>
                </a:solidFill>
                <a:latin typeface="Arial"/>
                <a:cs typeface="Arial"/>
              </a:rPr>
              <a:t> 1</a:t>
            </a:r>
            <a:r>
              <a:rPr sz="2400" b="1" spc="-10" dirty="0">
                <a:solidFill>
                  <a:srgbClr val="CCAE09"/>
                </a:solidFill>
                <a:latin typeface="Arial"/>
                <a:cs typeface="Arial"/>
              </a:rPr>
              <a:t> </a:t>
            </a:r>
            <a:r>
              <a:rPr sz="2400" b="1" dirty="0">
                <a:solidFill>
                  <a:srgbClr val="CCAE09"/>
                </a:solidFill>
                <a:latin typeface="Arial"/>
                <a:cs typeface="Arial"/>
              </a:rPr>
              <a:t>+</a:t>
            </a:r>
            <a:r>
              <a:rPr sz="2400" b="1" spc="5" dirty="0">
                <a:solidFill>
                  <a:srgbClr val="CCAE09"/>
                </a:solidFill>
                <a:latin typeface="Arial"/>
                <a:cs typeface="Arial"/>
              </a:rPr>
              <a:t> </a:t>
            </a:r>
            <a:r>
              <a:rPr sz="2400" b="1" spc="-5" dirty="0">
                <a:solidFill>
                  <a:srgbClr val="CCAE09"/>
                </a:solidFill>
                <a:latin typeface="Arial"/>
                <a:cs typeface="Arial"/>
              </a:rPr>
              <a:t>nucleus</a:t>
            </a:r>
            <a:r>
              <a:rPr sz="2400" b="1" spc="-10" dirty="0">
                <a:solidFill>
                  <a:srgbClr val="CCAE09"/>
                </a:solidFill>
                <a:latin typeface="Arial"/>
                <a:cs typeface="Arial"/>
              </a:rPr>
              <a:t> </a:t>
            </a:r>
            <a:r>
              <a:rPr sz="2400" b="1" dirty="0">
                <a:solidFill>
                  <a:srgbClr val="CCAE09"/>
                </a:solidFill>
                <a:latin typeface="Arial"/>
                <a:cs typeface="Arial"/>
              </a:rPr>
              <a:t>2</a:t>
            </a:r>
            <a:r>
              <a:rPr sz="2400" b="1" spc="-5" dirty="0">
                <a:solidFill>
                  <a:srgbClr val="CCAE09"/>
                </a:solidFill>
                <a:latin typeface="Arial"/>
                <a:cs typeface="Arial"/>
              </a:rPr>
              <a:t> </a:t>
            </a:r>
            <a:r>
              <a:rPr sz="2400" b="1" dirty="0">
                <a:solidFill>
                  <a:srgbClr val="CCAE09"/>
                </a:solidFill>
                <a:latin typeface="Arial"/>
                <a:cs typeface="Arial"/>
              </a:rPr>
              <a:t>→</a:t>
            </a:r>
            <a:r>
              <a:rPr sz="2400" b="1" spc="5" dirty="0">
                <a:solidFill>
                  <a:srgbClr val="CCAE09"/>
                </a:solidFill>
                <a:latin typeface="Arial"/>
                <a:cs typeface="Arial"/>
              </a:rPr>
              <a:t> </a:t>
            </a:r>
            <a:r>
              <a:rPr sz="2400" b="1" spc="-5" dirty="0">
                <a:solidFill>
                  <a:srgbClr val="CCAE09"/>
                </a:solidFill>
                <a:latin typeface="Arial"/>
                <a:cs typeface="Arial"/>
              </a:rPr>
              <a:t>nucleus</a:t>
            </a:r>
            <a:r>
              <a:rPr sz="2400" b="1" dirty="0">
                <a:solidFill>
                  <a:srgbClr val="CCAE09"/>
                </a:solidFill>
                <a:latin typeface="Arial"/>
                <a:cs typeface="Arial"/>
              </a:rPr>
              <a:t> 3</a:t>
            </a:r>
            <a:r>
              <a:rPr sz="2400" b="1" spc="-5" dirty="0">
                <a:solidFill>
                  <a:srgbClr val="CCAE09"/>
                </a:solidFill>
                <a:latin typeface="Arial"/>
                <a:cs typeface="Arial"/>
              </a:rPr>
              <a:t> </a:t>
            </a:r>
            <a:r>
              <a:rPr sz="2400" b="1" dirty="0">
                <a:solidFill>
                  <a:srgbClr val="CCAE09"/>
                </a:solidFill>
                <a:latin typeface="Arial"/>
                <a:cs typeface="Arial"/>
              </a:rPr>
              <a:t>+</a:t>
            </a:r>
            <a:r>
              <a:rPr sz="2400" b="1" spc="5" dirty="0">
                <a:solidFill>
                  <a:srgbClr val="CCAE09"/>
                </a:solidFill>
                <a:latin typeface="Arial"/>
                <a:cs typeface="Arial"/>
              </a:rPr>
              <a:t> </a:t>
            </a:r>
            <a:r>
              <a:rPr sz="2400" b="1" spc="-5" dirty="0">
                <a:solidFill>
                  <a:srgbClr val="CCAE09"/>
                </a:solidFill>
                <a:latin typeface="Arial"/>
                <a:cs typeface="Arial"/>
              </a:rPr>
              <a:t>energy</a:t>
            </a:r>
            <a:endParaRPr sz="2400">
              <a:latin typeface="Arial"/>
              <a:cs typeface="Arial"/>
            </a:endParaRPr>
          </a:p>
          <a:p>
            <a:pPr>
              <a:lnSpc>
                <a:spcPct val="100000"/>
              </a:lnSpc>
              <a:spcBef>
                <a:spcPts val="15"/>
              </a:spcBef>
            </a:pPr>
            <a:endParaRPr sz="2950">
              <a:latin typeface="Arial"/>
              <a:cs typeface="Arial"/>
            </a:endParaRPr>
          </a:p>
          <a:p>
            <a:pPr marL="699770">
              <a:lnSpc>
                <a:spcPct val="100000"/>
              </a:lnSpc>
            </a:pPr>
            <a:r>
              <a:rPr sz="2800" b="1" dirty="0">
                <a:solidFill>
                  <a:srgbClr val="FFFFFF"/>
                </a:solidFill>
                <a:latin typeface="Arial"/>
                <a:cs typeface="Arial"/>
              </a:rPr>
              <a:t>1</a:t>
            </a:r>
            <a:endParaRPr sz="2800">
              <a:latin typeface="Arial"/>
              <a:cs typeface="Arial"/>
            </a:endParaRPr>
          </a:p>
          <a:p>
            <a:pPr marL="1840230">
              <a:lnSpc>
                <a:spcPct val="100000"/>
              </a:lnSpc>
              <a:spcBef>
                <a:spcPts val="1220"/>
              </a:spcBef>
            </a:pPr>
            <a:r>
              <a:rPr sz="2800" b="1" spc="-200" dirty="0">
                <a:solidFill>
                  <a:srgbClr val="FF0000"/>
                </a:solidFill>
                <a:latin typeface="Arial"/>
                <a:cs typeface="Arial"/>
              </a:rPr>
              <a:t>Ene</a:t>
            </a:r>
            <a:r>
              <a:rPr sz="4200" b="1" spc="-300" baseline="1984" dirty="0">
                <a:solidFill>
                  <a:srgbClr val="FFFFFF"/>
                </a:solidFill>
                <a:latin typeface="Arial"/>
                <a:cs typeface="Arial"/>
              </a:rPr>
              <a:t>3</a:t>
            </a:r>
            <a:r>
              <a:rPr sz="2800" b="1" spc="-200" dirty="0">
                <a:solidFill>
                  <a:srgbClr val="FF0000"/>
                </a:solidFill>
                <a:latin typeface="Arial"/>
                <a:cs typeface="Arial"/>
              </a:rPr>
              <a:t>rgy!</a:t>
            </a:r>
            <a:r>
              <a:rPr sz="2800" b="1" spc="165" dirty="0">
                <a:solidFill>
                  <a:srgbClr val="FF0000"/>
                </a:solidFill>
                <a:latin typeface="Arial"/>
                <a:cs typeface="Arial"/>
              </a:rPr>
              <a:t> </a:t>
            </a:r>
            <a:r>
              <a:rPr sz="4200" b="1" baseline="-2976" dirty="0">
                <a:solidFill>
                  <a:srgbClr val="FFFFFF"/>
                </a:solidFill>
                <a:latin typeface="Arial"/>
                <a:cs typeface="Arial"/>
              </a:rPr>
              <a:t>+</a:t>
            </a:r>
            <a:endParaRPr sz="4200" baseline="-2976">
              <a:latin typeface="Arial"/>
              <a:cs typeface="Arial"/>
            </a:endParaRPr>
          </a:p>
          <a:p>
            <a:pPr marL="699770">
              <a:lnSpc>
                <a:spcPct val="100000"/>
              </a:lnSpc>
              <a:spcBef>
                <a:spcPts val="1660"/>
              </a:spcBef>
            </a:pPr>
            <a:r>
              <a:rPr sz="2800" b="1" dirty="0">
                <a:solidFill>
                  <a:srgbClr val="FFFFFF"/>
                </a:solidFill>
                <a:latin typeface="Arial"/>
                <a:cs typeface="Arial"/>
              </a:rPr>
              <a:t>2</a:t>
            </a:r>
            <a:endParaRPr sz="28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9389" y="34290"/>
            <a:ext cx="4005579" cy="513080"/>
          </a:xfrm>
          <a:prstGeom prst="rect">
            <a:avLst/>
          </a:prstGeom>
        </p:spPr>
        <p:txBody>
          <a:bodyPr vert="horz" wrap="square" lIns="0" tIns="12700" rIns="0" bIns="0" rtlCol="0">
            <a:spAutoFit/>
          </a:bodyPr>
          <a:lstStyle/>
          <a:p>
            <a:pPr marL="12700">
              <a:lnSpc>
                <a:spcPct val="100000"/>
              </a:lnSpc>
              <a:spcBef>
                <a:spcPts val="100"/>
              </a:spcBef>
            </a:pPr>
            <a:r>
              <a:rPr dirty="0"/>
              <a:t>The</a:t>
            </a:r>
            <a:r>
              <a:rPr spc="-25" dirty="0"/>
              <a:t> </a:t>
            </a:r>
            <a:r>
              <a:rPr dirty="0"/>
              <a:t>Heart</a:t>
            </a:r>
            <a:r>
              <a:rPr spc="-20" dirty="0"/>
              <a:t> </a:t>
            </a:r>
            <a:r>
              <a:rPr spc="-5" dirty="0"/>
              <a:t>of</a:t>
            </a:r>
            <a:r>
              <a:rPr spc="-20" dirty="0"/>
              <a:t> </a:t>
            </a:r>
            <a:r>
              <a:rPr spc="-5" dirty="0"/>
              <a:t>the</a:t>
            </a:r>
            <a:r>
              <a:rPr spc="-10" dirty="0"/>
              <a:t> </a:t>
            </a:r>
            <a:r>
              <a:rPr dirty="0"/>
              <a:t>Sun</a:t>
            </a:r>
          </a:p>
        </p:txBody>
      </p:sp>
      <p:sp>
        <p:nvSpPr>
          <p:cNvPr id="3" name="object 3"/>
          <p:cNvSpPr txBox="1"/>
          <p:nvPr/>
        </p:nvSpPr>
        <p:spPr>
          <a:xfrm>
            <a:off x="306070" y="720090"/>
            <a:ext cx="8068945" cy="1954530"/>
          </a:xfrm>
          <a:prstGeom prst="rect">
            <a:avLst/>
          </a:prstGeom>
        </p:spPr>
        <p:txBody>
          <a:bodyPr vert="horz" wrap="square" lIns="0" tIns="12700" rIns="0" bIns="0" rtlCol="0">
            <a:spAutoFit/>
          </a:bodyPr>
          <a:lstStyle/>
          <a:p>
            <a:pPr marL="12700" marR="5080">
              <a:lnSpc>
                <a:spcPct val="100000"/>
              </a:lnSpc>
              <a:spcBef>
                <a:spcPts val="100"/>
              </a:spcBef>
            </a:pPr>
            <a:r>
              <a:rPr sz="2800" b="1" spc="-5" dirty="0">
                <a:solidFill>
                  <a:srgbClr val="FFFFFF"/>
                </a:solidFill>
                <a:latin typeface="Arial"/>
                <a:cs typeface="Arial"/>
              </a:rPr>
              <a:t>Nuclear</a:t>
            </a:r>
            <a:r>
              <a:rPr sz="2800" b="1" dirty="0">
                <a:solidFill>
                  <a:srgbClr val="FFFFFF"/>
                </a:solidFill>
                <a:latin typeface="Arial"/>
                <a:cs typeface="Arial"/>
              </a:rPr>
              <a:t> </a:t>
            </a:r>
            <a:r>
              <a:rPr sz="2800" b="1" spc="-5" dirty="0">
                <a:solidFill>
                  <a:srgbClr val="FFFFFF"/>
                </a:solidFill>
                <a:latin typeface="Arial"/>
                <a:cs typeface="Arial"/>
              </a:rPr>
              <a:t>fusion</a:t>
            </a:r>
            <a:r>
              <a:rPr sz="2800" b="1" spc="-15" dirty="0">
                <a:solidFill>
                  <a:srgbClr val="FFFFFF"/>
                </a:solidFill>
                <a:latin typeface="Arial"/>
                <a:cs typeface="Arial"/>
              </a:rPr>
              <a:t> </a:t>
            </a:r>
            <a:r>
              <a:rPr sz="2800" b="1" spc="-5" dirty="0">
                <a:solidFill>
                  <a:srgbClr val="CCAE09"/>
                </a:solidFill>
                <a:latin typeface="Arial"/>
                <a:cs typeface="Arial"/>
              </a:rPr>
              <a:t>requires</a:t>
            </a:r>
            <a:r>
              <a:rPr sz="2800" b="1" spc="10" dirty="0">
                <a:solidFill>
                  <a:srgbClr val="CCAE09"/>
                </a:solidFill>
                <a:latin typeface="Arial"/>
                <a:cs typeface="Arial"/>
              </a:rPr>
              <a:t> </a:t>
            </a:r>
            <a:r>
              <a:rPr sz="2800" b="1" spc="-5" dirty="0">
                <a:solidFill>
                  <a:srgbClr val="CCAE09"/>
                </a:solidFill>
                <a:latin typeface="Arial"/>
                <a:cs typeface="Arial"/>
              </a:rPr>
              <a:t>that</a:t>
            </a:r>
            <a:r>
              <a:rPr sz="2800" b="1" spc="10" dirty="0">
                <a:solidFill>
                  <a:srgbClr val="CCAE09"/>
                </a:solidFill>
                <a:latin typeface="Arial"/>
                <a:cs typeface="Arial"/>
              </a:rPr>
              <a:t> </a:t>
            </a:r>
            <a:r>
              <a:rPr sz="2800" b="1" spc="-5" dirty="0">
                <a:solidFill>
                  <a:srgbClr val="CCAE09"/>
                </a:solidFill>
                <a:latin typeface="Arial"/>
                <a:cs typeface="Arial"/>
              </a:rPr>
              <a:t>like-charged</a:t>
            </a:r>
            <a:r>
              <a:rPr sz="2800" b="1" dirty="0">
                <a:solidFill>
                  <a:srgbClr val="CCAE09"/>
                </a:solidFill>
                <a:latin typeface="Arial"/>
                <a:cs typeface="Arial"/>
              </a:rPr>
              <a:t> </a:t>
            </a:r>
            <a:r>
              <a:rPr sz="2800" b="1" spc="-5" dirty="0">
                <a:solidFill>
                  <a:srgbClr val="CCAE09"/>
                </a:solidFill>
                <a:latin typeface="Arial"/>
                <a:cs typeface="Arial"/>
              </a:rPr>
              <a:t>nuclei </a:t>
            </a:r>
            <a:r>
              <a:rPr sz="2800" b="1" spc="-760" dirty="0">
                <a:solidFill>
                  <a:srgbClr val="CCAE09"/>
                </a:solidFill>
                <a:latin typeface="Arial"/>
                <a:cs typeface="Arial"/>
              </a:rPr>
              <a:t> </a:t>
            </a:r>
            <a:r>
              <a:rPr sz="2800" b="1" spc="-5" dirty="0">
                <a:solidFill>
                  <a:srgbClr val="CCAE09"/>
                </a:solidFill>
                <a:latin typeface="Arial"/>
                <a:cs typeface="Arial"/>
              </a:rPr>
              <a:t>get</a:t>
            </a:r>
            <a:r>
              <a:rPr sz="2800" b="1" spc="5" dirty="0">
                <a:solidFill>
                  <a:srgbClr val="CCAE09"/>
                </a:solidFill>
                <a:latin typeface="Arial"/>
                <a:cs typeface="Arial"/>
              </a:rPr>
              <a:t> </a:t>
            </a:r>
            <a:r>
              <a:rPr sz="2800" b="1" spc="-5" dirty="0">
                <a:solidFill>
                  <a:srgbClr val="CCAE09"/>
                </a:solidFill>
                <a:latin typeface="Arial"/>
                <a:cs typeface="Arial"/>
              </a:rPr>
              <a:t>close</a:t>
            </a:r>
            <a:r>
              <a:rPr sz="2800" b="1" dirty="0">
                <a:solidFill>
                  <a:srgbClr val="CCAE09"/>
                </a:solidFill>
                <a:latin typeface="Arial"/>
                <a:cs typeface="Arial"/>
              </a:rPr>
              <a:t> </a:t>
            </a:r>
            <a:r>
              <a:rPr sz="2800" b="1" spc="-5" dirty="0">
                <a:solidFill>
                  <a:srgbClr val="CCAE09"/>
                </a:solidFill>
                <a:latin typeface="Arial"/>
                <a:cs typeface="Arial"/>
              </a:rPr>
              <a:t>enough</a:t>
            </a:r>
            <a:r>
              <a:rPr sz="2800" b="1" spc="-10" dirty="0">
                <a:solidFill>
                  <a:srgbClr val="CCAE09"/>
                </a:solidFill>
                <a:latin typeface="Arial"/>
                <a:cs typeface="Arial"/>
              </a:rPr>
              <a:t> </a:t>
            </a:r>
            <a:r>
              <a:rPr sz="2800" b="1" dirty="0">
                <a:solidFill>
                  <a:srgbClr val="CCAE09"/>
                </a:solidFill>
                <a:latin typeface="Arial"/>
                <a:cs typeface="Arial"/>
              </a:rPr>
              <a:t>to</a:t>
            </a:r>
            <a:r>
              <a:rPr sz="2800" b="1" spc="-15" dirty="0">
                <a:solidFill>
                  <a:srgbClr val="CCAE09"/>
                </a:solidFill>
                <a:latin typeface="Arial"/>
                <a:cs typeface="Arial"/>
              </a:rPr>
              <a:t> </a:t>
            </a:r>
            <a:r>
              <a:rPr sz="2800" b="1" dirty="0">
                <a:solidFill>
                  <a:srgbClr val="CCAE09"/>
                </a:solidFill>
                <a:latin typeface="Arial"/>
                <a:cs typeface="Arial"/>
              </a:rPr>
              <a:t>each</a:t>
            </a:r>
            <a:r>
              <a:rPr sz="2800" b="1" spc="-5" dirty="0">
                <a:solidFill>
                  <a:srgbClr val="CCAE09"/>
                </a:solidFill>
                <a:latin typeface="Arial"/>
                <a:cs typeface="Arial"/>
              </a:rPr>
              <a:t> other</a:t>
            </a:r>
            <a:r>
              <a:rPr sz="2800" b="1" dirty="0">
                <a:solidFill>
                  <a:srgbClr val="CCAE09"/>
                </a:solidFill>
                <a:latin typeface="Arial"/>
                <a:cs typeface="Arial"/>
              </a:rPr>
              <a:t> to</a:t>
            </a:r>
            <a:r>
              <a:rPr sz="2800" b="1" spc="-15" dirty="0">
                <a:solidFill>
                  <a:srgbClr val="CCAE09"/>
                </a:solidFill>
                <a:latin typeface="Arial"/>
                <a:cs typeface="Arial"/>
              </a:rPr>
              <a:t> </a:t>
            </a:r>
            <a:r>
              <a:rPr sz="2800" b="1" spc="-5" dirty="0">
                <a:solidFill>
                  <a:srgbClr val="CCAE09"/>
                </a:solidFill>
                <a:latin typeface="Arial"/>
                <a:cs typeface="Arial"/>
              </a:rPr>
              <a:t>fuse.</a:t>
            </a:r>
            <a:endParaRPr sz="2800">
              <a:latin typeface="Arial"/>
              <a:cs typeface="Arial"/>
            </a:endParaRPr>
          </a:p>
          <a:p>
            <a:pPr marL="12700" marR="915669">
              <a:lnSpc>
                <a:spcPct val="100000"/>
              </a:lnSpc>
              <a:spcBef>
                <a:spcPts val="1750"/>
              </a:spcBef>
            </a:pPr>
            <a:r>
              <a:rPr sz="2800" b="1" spc="-5" dirty="0">
                <a:solidFill>
                  <a:srgbClr val="CCAE09"/>
                </a:solidFill>
                <a:latin typeface="Arial"/>
                <a:cs typeface="Arial"/>
              </a:rPr>
              <a:t>This </a:t>
            </a:r>
            <a:r>
              <a:rPr sz="2800" b="1" dirty="0">
                <a:solidFill>
                  <a:srgbClr val="CCAE09"/>
                </a:solidFill>
                <a:latin typeface="Arial"/>
                <a:cs typeface="Arial"/>
              </a:rPr>
              <a:t>can </a:t>
            </a:r>
            <a:r>
              <a:rPr sz="2800" b="1" spc="-5" dirty="0">
                <a:solidFill>
                  <a:srgbClr val="CCAE09"/>
                </a:solidFill>
                <a:latin typeface="Arial"/>
                <a:cs typeface="Arial"/>
              </a:rPr>
              <a:t>happen only </a:t>
            </a:r>
            <a:r>
              <a:rPr sz="2800" b="1" dirty="0">
                <a:solidFill>
                  <a:srgbClr val="CCAE09"/>
                </a:solidFill>
                <a:latin typeface="Arial"/>
                <a:cs typeface="Arial"/>
              </a:rPr>
              <a:t>if </a:t>
            </a:r>
            <a:r>
              <a:rPr sz="2800" b="1" spc="-5" dirty="0">
                <a:solidFill>
                  <a:srgbClr val="CCAE09"/>
                </a:solidFill>
                <a:latin typeface="Arial"/>
                <a:cs typeface="Arial"/>
              </a:rPr>
              <a:t>the </a:t>
            </a:r>
            <a:r>
              <a:rPr sz="2800" b="1" spc="-5" dirty="0">
                <a:solidFill>
                  <a:srgbClr val="FFFFFF"/>
                </a:solidFill>
                <a:latin typeface="Arial"/>
                <a:cs typeface="Arial"/>
              </a:rPr>
              <a:t>temperature </a:t>
            </a:r>
            <a:r>
              <a:rPr sz="2800" b="1" dirty="0">
                <a:solidFill>
                  <a:srgbClr val="CCAE09"/>
                </a:solidFill>
                <a:latin typeface="Arial"/>
                <a:cs typeface="Arial"/>
              </a:rPr>
              <a:t>is </a:t>
            </a:r>
            <a:r>
              <a:rPr sz="2800" b="1" spc="-765" dirty="0">
                <a:solidFill>
                  <a:srgbClr val="CCAE09"/>
                </a:solidFill>
                <a:latin typeface="Arial"/>
                <a:cs typeface="Arial"/>
              </a:rPr>
              <a:t> </a:t>
            </a:r>
            <a:r>
              <a:rPr sz="2800" b="1" spc="-5" dirty="0">
                <a:solidFill>
                  <a:srgbClr val="CCAE09"/>
                </a:solidFill>
                <a:latin typeface="Arial"/>
                <a:cs typeface="Arial"/>
              </a:rPr>
              <a:t>extremely</a:t>
            </a:r>
            <a:r>
              <a:rPr sz="2800" b="1" dirty="0">
                <a:solidFill>
                  <a:srgbClr val="CCAE09"/>
                </a:solidFill>
                <a:latin typeface="Arial"/>
                <a:cs typeface="Arial"/>
              </a:rPr>
              <a:t> </a:t>
            </a:r>
            <a:r>
              <a:rPr sz="2800" b="1" spc="-5" dirty="0">
                <a:solidFill>
                  <a:srgbClr val="CCAE09"/>
                </a:solidFill>
                <a:latin typeface="Arial"/>
                <a:cs typeface="Arial"/>
              </a:rPr>
              <a:t>high</a:t>
            </a:r>
            <a:r>
              <a:rPr sz="2800" b="1" spc="-10" dirty="0">
                <a:solidFill>
                  <a:srgbClr val="CCAE09"/>
                </a:solidFill>
                <a:latin typeface="Arial"/>
                <a:cs typeface="Arial"/>
              </a:rPr>
              <a:t> </a:t>
            </a:r>
            <a:r>
              <a:rPr sz="2800" b="1" dirty="0">
                <a:solidFill>
                  <a:srgbClr val="CCAE09"/>
                </a:solidFill>
                <a:latin typeface="Arial"/>
                <a:cs typeface="Arial"/>
              </a:rPr>
              <a:t>–</a:t>
            </a:r>
            <a:r>
              <a:rPr sz="2800" b="1" spc="5" dirty="0">
                <a:solidFill>
                  <a:srgbClr val="CCAE09"/>
                </a:solidFill>
                <a:latin typeface="Arial"/>
                <a:cs typeface="Arial"/>
              </a:rPr>
              <a:t> </a:t>
            </a:r>
            <a:r>
              <a:rPr sz="2800" b="1" dirty="0">
                <a:solidFill>
                  <a:srgbClr val="CCAE09"/>
                </a:solidFill>
                <a:latin typeface="Arial"/>
                <a:cs typeface="Arial"/>
              </a:rPr>
              <a:t>over</a:t>
            </a:r>
            <a:r>
              <a:rPr sz="2800" b="1" spc="-5" dirty="0">
                <a:solidFill>
                  <a:srgbClr val="CCAE09"/>
                </a:solidFill>
                <a:latin typeface="Arial"/>
                <a:cs typeface="Arial"/>
              </a:rPr>
              <a:t> </a:t>
            </a:r>
            <a:r>
              <a:rPr sz="2800" b="1" dirty="0">
                <a:solidFill>
                  <a:srgbClr val="CCAE09"/>
                </a:solidFill>
                <a:latin typeface="Arial"/>
                <a:cs typeface="Arial"/>
              </a:rPr>
              <a:t>10</a:t>
            </a:r>
            <a:r>
              <a:rPr sz="2800" b="1" spc="5" dirty="0">
                <a:solidFill>
                  <a:srgbClr val="CCAE09"/>
                </a:solidFill>
                <a:latin typeface="Arial"/>
                <a:cs typeface="Arial"/>
              </a:rPr>
              <a:t> </a:t>
            </a:r>
            <a:r>
              <a:rPr sz="2800" b="1" spc="-5" dirty="0">
                <a:solidFill>
                  <a:srgbClr val="CCAE09"/>
                </a:solidFill>
                <a:latin typeface="Arial"/>
                <a:cs typeface="Arial"/>
              </a:rPr>
              <a:t>million</a:t>
            </a:r>
            <a:r>
              <a:rPr sz="2800" b="1" spc="-10" dirty="0">
                <a:solidFill>
                  <a:srgbClr val="CCAE09"/>
                </a:solidFill>
                <a:latin typeface="Arial"/>
                <a:cs typeface="Arial"/>
              </a:rPr>
              <a:t> </a:t>
            </a:r>
            <a:r>
              <a:rPr sz="2800" b="1" spc="-5" dirty="0">
                <a:solidFill>
                  <a:srgbClr val="CCAE09"/>
                </a:solidFill>
                <a:latin typeface="Arial"/>
                <a:cs typeface="Arial"/>
              </a:rPr>
              <a:t>K.</a:t>
            </a:r>
            <a:endParaRPr sz="2800">
              <a:latin typeface="Arial"/>
              <a:cs typeface="Arial"/>
            </a:endParaRPr>
          </a:p>
        </p:txBody>
      </p:sp>
      <p:pic>
        <p:nvPicPr>
          <p:cNvPr id="4" name="object 4"/>
          <p:cNvPicPr/>
          <p:nvPr/>
        </p:nvPicPr>
        <p:blipFill>
          <a:blip r:embed="rId2" cstate="print"/>
          <a:stretch>
            <a:fillRect/>
          </a:stretch>
        </p:blipFill>
        <p:spPr>
          <a:xfrm>
            <a:off x="0" y="2745739"/>
            <a:ext cx="9144000" cy="41122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TotalTime>
  <Words>1480</Words>
  <Application>Microsoft Office PowerPoint</Application>
  <PresentationFormat>On-screen Show (4:3)</PresentationFormat>
  <Paragraphs>148</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Arial MT</vt:lpstr>
      <vt:lpstr>Calibri</vt:lpstr>
      <vt:lpstr>Cambria</vt:lpstr>
      <vt:lpstr>Franklin Gothic Medium</vt:lpstr>
      <vt:lpstr>Google Sans</vt:lpstr>
      <vt:lpstr>Times New Roman</vt:lpstr>
      <vt:lpstr>Office Theme</vt:lpstr>
      <vt:lpstr>The Sun</vt:lpstr>
      <vt:lpstr>PowerPoint Presentation</vt:lpstr>
      <vt:lpstr>PowerPoint Presentation</vt:lpstr>
      <vt:lpstr>Physical Properties of the Sun</vt:lpstr>
      <vt:lpstr>Physical Properties of the Sun</vt:lpstr>
      <vt:lpstr>Physical Properties of the Sun</vt:lpstr>
      <vt:lpstr>The Heart of the Sun</vt:lpstr>
      <vt:lpstr>The Heart of the Sun</vt:lpstr>
      <vt:lpstr>The Heart of the Sun</vt:lpstr>
      <vt:lpstr>The Heart of the Sun  This is the first step in a three-step fusion  process that powers most stars.</vt:lpstr>
      <vt:lpstr>The Heart of the Sun The previous image depicts proton–proton  fusion. In this reaction:</vt:lpstr>
      <vt:lpstr>But where does the energy come from?</vt:lpstr>
      <vt:lpstr>But where does the energy come from?</vt:lpstr>
      <vt:lpstr>But where does the energy come from?</vt:lpstr>
      <vt:lpstr>The Heart of the Sun</vt:lpstr>
      <vt:lpstr>The Solar Interior</vt:lpstr>
      <vt:lpstr>PowerPoint Presentation</vt:lpstr>
      <vt:lpstr>The Solar Interior</vt:lpstr>
      <vt:lpstr>The Solar Interior</vt:lpstr>
      <vt:lpstr>The Solar Interior</vt:lpstr>
      <vt:lpstr>The Solar Atmosphere</vt:lpstr>
      <vt:lpstr>PowerPoint Presentation</vt:lpstr>
      <vt:lpstr>The Solar Atmosphere</vt:lpstr>
      <vt:lpstr>The Solar Atmosphere</vt:lpstr>
      <vt:lpstr>The Solar Atmosphere</vt:lpstr>
      <vt:lpstr>The Solar Atmosphere</vt:lpstr>
      <vt:lpstr>PowerPoint Presentation</vt:lpstr>
      <vt:lpstr>PowerPoint Presentation</vt:lpstr>
      <vt:lpstr>PowerPoint Presentation</vt:lpstr>
      <vt:lpstr>PowerPoint Presentation</vt:lpstr>
      <vt:lpstr>The Active Sun</vt:lpstr>
      <vt:lpstr>The Active Sun</vt:lpstr>
      <vt:lpstr>The Active Sun</vt:lpstr>
      <vt:lpstr>PowerPoint Presentation</vt:lpstr>
      <vt:lpstr>The Active Sun</vt:lpstr>
      <vt:lpstr>PowerPoint Presentation</vt:lpstr>
      <vt:lpstr>The Active Sun</vt:lpstr>
      <vt:lpstr>PowerPoint Presentation</vt:lpstr>
      <vt:lpstr>A coronal mass ejection (CME) is an ejection of  material from the solar corona. The ejected material is a plasma consisting  primarily of electrons and protons in addition to  small quantities of heavier elements such as  helium, oxygen, and iron.</vt:lpstr>
      <vt:lpstr>PowerPoint Presentation</vt:lpstr>
      <vt:lpstr>PowerPoint Presentation</vt:lpstr>
      <vt:lpstr>PowerPoint Presentation</vt:lpstr>
      <vt:lpstr>PowerPoint Presentation</vt:lpstr>
      <vt:lpstr>Solar Wind</vt:lpstr>
      <vt:lpstr>Exploring the Sun</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Information Technology Services</dc:creator>
  <cp:lastModifiedBy>Swati Routh</cp:lastModifiedBy>
  <cp:revision>4</cp:revision>
  <dcterms:created xsi:type="dcterms:W3CDTF">2023-11-15T05:35:33Z</dcterms:created>
  <dcterms:modified xsi:type="dcterms:W3CDTF">2024-05-02T06:01:09Z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2011-03-09T00:00:00Z</vt:filetime>
  </property>
  <property fmtid="{D5CDD505-2E9C-101B-9397-08002B2CF9AE}" pid="3" name="Creator">
    <vt:lpwstr>Impress</vt:lpwstr>
  </property>
  <property fmtid="{D5CDD505-2E9C-101B-9397-08002B2CF9AE}" pid="4" name="LastSaved">
    <vt:filetime>2011-03-09T00:00:00Z</vt:filetime>
  </property>
</Properties>
</file>